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8" r:id="rId3"/>
    <p:sldId id="266" r:id="rId4"/>
    <p:sldId id="259" r:id="rId5"/>
    <p:sldId id="260" r:id="rId6"/>
    <p:sldId id="261" r:id="rId7"/>
    <p:sldId id="262" r:id="rId8"/>
    <p:sldId id="263" r:id="rId9"/>
    <p:sldId id="267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647" autoAdjust="0"/>
    <p:restoredTop sz="94660"/>
  </p:normalViewPr>
  <p:slideViewPr>
    <p:cSldViewPr snapToGrid="0">
      <p:cViewPr varScale="1">
        <p:scale>
          <a:sx n="151" d="100"/>
          <a:sy n="151" d="100"/>
        </p:scale>
        <p:origin x="216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EFFC48A-40A8-4815-BA95-23178E6D294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IN"/>
              <a:t>ICICC-2021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0C60B8-AC82-45A9-82DA-49E3C3D8F38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92AD30-3EB1-44F3-99FC-CA174BE79D9D}" type="datetimeFigureOut">
              <a:rPr lang="en-IN" smtClean="0"/>
              <a:t>17/07/26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0A9232-31CD-406D-82AE-EA68BC6064E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C2C502-FE3D-48CE-962A-D0C59052171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4DA78-81CE-4CDA-BCDF-F9A71A5A3A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79651629"/>
      </p:ext>
    </p:extLst>
  </p:cSld>
  <p:clrMap bg1="lt1" tx1="dk1" bg2="lt2" tx2="dk2" accent1="accent1" accent2="accent2" accent3="accent3" accent4="accent4" accent5="accent5" accent6="accent6" hlink="hlink" folHlink="folHlink"/>
  <p:hf sldNum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IN"/>
              <a:t>ICICC-2021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518E6E-0D61-4A63-AE58-B654B59B306F}" type="datetimeFigureOut">
              <a:rPr lang="en-IN" smtClean="0"/>
              <a:t>17/07/26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E1FFA8-44D0-41D2-B252-050984594A0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27495634"/>
      </p:ext>
    </p:extLst>
  </p:cSld>
  <p:clrMap bg1="lt1" tx1="dk1" bg2="lt2" tx2="dk2" accent1="accent1" accent2="accent2" accent3="accent3" accent4="accent4" accent5="accent5" accent6="accent6" hlink="hlink" folHlink="folHlink"/>
  <p:hf sldNum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[0:00–0:15]</a:t>
            </a:r>
          </a:p>
          <a:p>
            <a:r>
              <a:t>Good [morning/afternoon]. I'm [NAME], from the University of Economics Ho Chi Minh City. Our question is simple: when we pick a Vietnamese ASR model by offline word error rate, does that choice survive real streaming deployment? We built a reproducible benchmark that measures accuracy, latency, cost and robustness together — and the answer is often no.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[6:55–7:45]</a:t>
            </a:r>
          </a:p>
          <a:p>
            <a:r>
              <a:t>To conclude: choosing a Vietnamese ASR model on offline WER alone can mislead, because streaming constraints and cost reorder the model families. Comparing WER, streaming degradation and RTF under matched latency surfaces the well-balanced configurations, and our robustness scorecard shows streaming amplifies degradation exactly where Vietnamese production traffic lives — spontaneous and in-the-wild speech.</a:t>
            </a:r>
          </a:p>
          <a:p>
            <a:r>
              <a:t>Future work: quantify the error taxonomy, add streaming architectures and low-resource adaptation, and grow this into an open, continuously updated platform. Everything is public at the repository shown; this work is funded by UEH. Thank you — happy to take questions.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[Backup during Q&amp;A] Selected references; full 23-entry list in the paper.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[0:15–0:30]</a:t>
            </a:r>
          </a:p>
          <a:p>
            <a:r>
              <a:t>Briefly, the plan: motivation, how we differ from existing benchmarks, our evaluation pipeline, then the results — offline versus streaming WER, the latency–accuracy frontier, and robustness. I'll close with the accuracy-versus-speed trade-off and future work.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[0:30–1:10]</a:t>
            </a:r>
          </a:p>
          <a:p>
            <a:r>
              <a:t>In one slide: Vietnamese ASR is going into production, where systems must meet latency budgets on limited hardware — yet models are still chosen on offline WER. We built a streaming evaluation framework that standardizes the parts that usually differ across papers — chunk size, look-ahead, overlap — and reports WER and real-time factor under three realistic latency profiles, on four public Vietnamese datasets from clean read speech to in-the-wild audio. We also add a preliminary Vietnamese-specific error taxonomy. The takeaway is the callout: one framework reporting accuracy, latency and robustness together.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[1:10–2:05]</a:t>
            </a:r>
          </a:p>
          <a:p>
            <a:r>
              <a:t>Let me make the problem concrete. In deployment, an ASR system runs incrementally, under a latency budget, on constrained hardware — offline WER measures none of that. Worse, the streaming WER papers do report depends heavily on decoding settings like chunk size and look-ahead, described inconsistently, so cross-paper comparison is unreliable.</a:t>
            </a:r>
          </a:p>
          <a:p>
            <a:r>
              <a:t>For Vietnamese it's sharper: benchmarks lean on clean read speech, but real traffic is spontaneous, in-the-wild and accent-variable. And Vietnamese transcripts are sensitive to numerals, punctuation, named entities and code-switching — errors aggregate WER can mask. So we need to measure models the way they're deployed.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[2:05–2:45]</a:t>
            </a:r>
          </a:p>
          <a:p>
            <a:r>
              <a:t>Existing streaming toolkits like WeNet, or leaderboards like Open ASR, standardize some reporting — but none jointly cover streaming, latency/RTF, robustness under shift and error analysis. Existing Vietnamese benchmarks are mostly offline on clean speech. The bottom row is us — the first Vietnamese benchmark to unify all of these. Concretely we close four gaps: unstandardized streaming settings; latency and cost reported in isolation; robustness not tied to streaming; and no Vietnamese error breakdown.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[2:45–3:20]</a:t>
            </a:r>
          </a:p>
          <a:p>
            <a:r>
              <a:t>We frame the contribution around four gaps. G1: streaming settings aren't standardized, so streaming WER isn't comparable. G2: accuracy, streaming degradation and runtime cost are rarely reported together under matched latency. G3: robustness to shift is usually studied offline, even though streaming amplifies it. G4: for Vietnamese there's no error breakdown for the categories that matter. Our protocol, robustness scorecard and error taxonomy address all four.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[3:20–4:15]</a:t>
            </a:r>
          </a:p>
          <a:p>
            <a:r>
              <a:t>The pipeline has four inference-only stages, reproducible from one command: prepare data with unified normalization; simulate streaming by fixed-size chunking with bounded right context; compute metrics; export tables and figures.</a:t>
            </a:r>
          </a:p>
          <a:p>
            <a:r>
              <a:t>Three latency profiles — 1200, 2400, 4000 ms of chunk, all with 200 ms overlap and zero look-ahead, so the latency proxy is just the chunk size. Four datasets from clean read speech to in-the-wild, on fixed 300-utterance subsets. Two streaming models swept across profiles, plus two large offline models as reference. Main metric strict WER with bootstrap CIs, plus RTF on a single H100. Nothing is retrained — we isolate the effect of streaming constraints alone.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[4:15–5:35]</a:t>
            </a:r>
          </a:p>
          <a:p>
            <a:r>
              <a:t>The core result. Offline versus streaming WER for both streaming models on all four datasets. The offline column is uniformly reasonable — on VLSP2020 both are under 11% offline. Now the streaming column: on VLSP2020 both collapse to about 50% — a jump of 40 to 47 percentage points. That's the argument in one table. On clean read speech and even in-the-wild YouTube, streaming stays well-behaved; the damage concentrates on spontaneous speech. Our robustness scorecard makes this explicit: at 4000 ms the VLSP2020 shift is +44 percentage points — over +700% relative to clean VIVOS. And a paired bootstrap test finds 7 of 8 streaming runs significantly degraded.</a:t>
            </a:r>
          </a:p>
          <a:p>
            <a:r>
              <a:t>The consequence: the offline ranking doesn't predict the streaming ranking. Two models with almost identical offline WER diverge by tens of points once streamed — so offline WER alone cannot choose your deployment model.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[5:35–6:55]</a:t>
            </a:r>
          </a:p>
          <a:p>
            <a:r>
              <a:t>Now accuracy, latency and cost together. On the left, the latency–accuracy frontier: as chunk size grows from 1200 to 4000 ms, streaming WER falls monotonically — ChunkFormer's mean from about 35% to 21%, wav2vec2 from 44% to 26%. More right context, fewer revisions. But VLSP2020, top-right, stays above 50% even at the largest chunk — an instability problem, not just latency; no chunk size we tested rescues it.</a:t>
            </a:r>
          </a:p>
          <a:p>
            <a:r>
              <a:t>On the right, runtime: ChunkFormer beats wav2vec2 on accuracy everywhere, but wav2vec2 is roughly 1.9 times faster — 169 versus 90 times real-time. The two large offline models have the best offline WER but are 10 to 17 times costlier and a poor streaming fit. No single number captures this: the deployment decision is a point on a frontier of streaming WER, RTF and latency — the surface our benchmark reports.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AF19C-4D3B-4283-B632-5CFB8FB956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E01616-88CA-4437-B1B8-62F6DEE62A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F3850B-84AC-47FE-8838-BED318289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79E0-AE4B-443A-B706-E9336E2A033A}" type="datetime1">
              <a:rPr lang="en-IN" smtClean="0"/>
              <a:t>17/07/26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4EC73D-0A8A-4950-9FD7-487AC00EA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ICICC-2021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5618BE-0643-45DA-993E-5938F8F8B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7CD7D-2DE7-4E97-993E-733569484B3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14500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6B5A84-E335-48CC-A676-05D91F6A7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60F8BF-FFBC-41F7-B2B0-2CF3804EE2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65955D-CA90-44D7-BF8E-BC38A3F36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61C40-9A28-4915-87D9-F21430F4582D}" type="datetime1">
              <a:rPr lang="en-IN" smtClean="0"/>
              <a:t>17/07/26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0CB078-D83E-4166-A02C-B6B163DA9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ICICC-2021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F2FEF6-C837-419F-8835-DC22EF83E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7CD7D-2DE7-4E97-993E-733569484B3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71205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11401E9-8805-42DB-AC72-2AE0FF03F7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EEB009-1E61-4516-B850-2D2767C6B6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E6585-E3B2-43BE-AAE1-443822B2F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74F61-A72D-47AB-B4C3-4F43AD0A32CC}" type="datetime1">
              <a:rPr lang="en-IN" smtClean="0"/>
              <a:t>17/07/26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8DC36A-90BB-45C6-86EC-EF77DE5E6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ICICC-2021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6A805-3800-4CB1-9ADA-94754454E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7CD7D-2DE7-4E97-993E-733569484B3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49833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C83C3-5D56-47C4-BAAA-0AEE6B039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05191E-F147-465C-B1BC-F3192025C9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784D21-8E56-4941-93C0-57B67E22C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3C179-F1B2-4AC4-B918-797EED3C2BBC}" type="datetime1">
              <a:rPr lang="en-IN" smtClean="0"/>
              <a:t>17/07/26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79476B-12F5-4CE0-8BED-CC7E02D05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ICICC-2021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2A1D1-2DC0-4EB9-B1C0-3D0A17261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7CD7D-2DE7-4E97-993E-733569484B3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24062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23532-2579-487E-A806-FE059BC2E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1D22E9-2061-45FA-973E-DC229F8B3A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E1C65-23E2-4167-B173-FA4734A19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1B55-9E00-4A1A-BBAC-863EF197F6B9}" type="datetime1">
              <a:rPr lang="en-IN" smtClean="0"/>
              <a:t>17/07/26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3BCE50-78C6-4AF3-8C31-1792D834E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ICICC-2021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7E728E-FD97-4282-985C-0A8FA9348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7CD7D-2DE7-4E97-993E-733569484B3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59065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8648D-8839-402E-8EBE-66C675551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9641E8-F7C7-4F72-83E8-E8E8F3A895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211418-08AA-441A-8A66-97EDBEE0AF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3319B3-62E9-4A88-A05B-55A69EF51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BF340-A21F-4D97-85F1-0DFB22960BCF}" type="datetime1">
              <a:rPr lang="en-IN" smtClean="0"/>
              <a:t>17/07/26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BF91A1-5E44-452F-A78A-FBA5E47F4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ICICC-2021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F1FC47-031D-4E2A-B90F-BE2FE4142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7CD7D-2DE7-4E97-993E-733569484B3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7207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7A536-4AE1-4490-9878-471FF125A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16612D-5A89-4E9A-90B8-BF7FFA8A89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0DF513-E926-411D-8D2B-8831CD3096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BBC415-A031-49A9-9DAD-F150409D1F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F0D390-93EF-4E83-9F5B-91286149D7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8EC721-76DC-43AF-96DF-A0EE7072B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E6A22-C21D-42F5-A451-C3B1D54F9ACD}" type="datetime1">
              <a:rPr lang="en-IN" smtClean="0"/>
              <a:t>17/07/26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CB44597-18DE-4775-8FB6-A97F0DA48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ICICC-2021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C72141-DE0D-4AEB-B511-CB9B54FD6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7CD7D-2DE7-4E97-993E-733569484B3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21677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512DF-0ED8-4277-B395-2A4F842B7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0E3D8E-0ABE-4734-98F8-D36BD9940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F2A80-8EEB-43B2-B954-2445775909FC}" type="datetime1">
              <a:rPr lang="en-IN" smtClean="0"/>
              <a:t>17/07/26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0561F1-B38C-461E-85F3-2481751D0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ICICC-2021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712915-E4FE-415C-9D69-B845A7D83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7CD7D-2DE7-4E97-993E-733569484B3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47365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922E84-AD5B-465F-98D4-488F871AA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66693-10B5-4C2E-88F6-1EF5588C2197}" type="datetime1">
              <a:rPr lang="en-IN" smtClean="0"/>
              <a:t>17/07/26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86C86A-862E-4B6A-B263-B01DE6A5B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ICICC-2021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2333FC-1B71-4E52-BF49-4D36D0920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7CD7D-2DE7-4E97-993E-733569484B3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03833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BCCDE-35D4-412E-AFAB-C219873FE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7E1492-B8B6-4708-A8C8-A138B0633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300379-D005-4BAC-B925-C132043087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EB0578-F2D9-4D73-83B2-F23670EBE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F409E-ABE5-44AA-B093-FDB870F5DE32}" type="datetime1">
              <a:rPr lang="en-IN" smtClean="0"/>
              <a:t>17/07/26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4F134B-4FB5-46E9-8513-DB4C9B2EE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ICICC-2021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EE61B3-BD8A-43AB-BB10-5B53A90AD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7CD7D-2DE7-4E97-993E-733569484B3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4170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8223D-FF11-4AE7-973E-C90327524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0DF81C-EE9D-4D7F-A967-0672314476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53EF43-9D88-4586-A760-098C147507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BBD912-76F0-4805-9E0D-7C09F249E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6C6B4-82D6-4D23-BAFE-D8055255E829}" type="datetime1">
              <a:rPr lang="en-IN" smtClean="0"/>
              <a:t>17/07/26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50FEFC-E6F0-4221-8F91-DEE76671F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ICICC-2021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0A78C8-FCAB-43A2-9CE6-A2768B5DA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7CD7D-2DE7-4E97-993E-733569484B3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2632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DEB43A-BD9E-4874-BFFB-60C4AC61A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276C3F-335A-4DB7-9751-C78105CE3F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A7C449-54C2-463E-BDDF-5F5299CBAE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D91507-B170-49D3-AC27-6346FE1BA60C}" type="datetime1">
              <a:rPr lang="en-IN" smtClean="0"/>
              <a:t>17/07/26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337EE8-8318-4653-A49C-0E3AAA3CE2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/>
              <a:t>ICICC-2021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5FA26E-3201-463F-ACF3-CBF98D3B2E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47CD7D-2DE7-4E97-993E-733569484B3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87771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B304A5B-A54F-4A67-93A1-9C57D7288E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520" y="2194560"/>
            <a:ext cx="10725912" cy="4023360"/>
          </a:xfrm>
        </p:spPr>
        <p:txBody>
          <a:bodyPr wrap="square"/>
          <a:lstStyle/>
          <a:p>
            <a:pPr algn="ctr"/>
            <a:r>
              <a:rPr sz="2900" b="1" i="0" dirty="0">
                <a:solidFill>
                  <a:srgbClr val="1F4E79"/>
                </a:solidFill>
                <a:latin typeface="Arial"/>
              </a:rPr>
              <a:t>Benchmarking Streaming ASR for Real-time Deployment:</a:t>
            </a:r>
            <a:endParaRPr lang="en-IN" sz="1400" dirty="0">
              <a:latin typeface="Comic Sans MS" panose="030F0702030302020204" pitchFamily="66" charset="0"/>
            </a:endParaRPr>
          </a:p>
          <a:p>
            <a:pPr algn="ctr"/>
            <a:r>
              <a:rPr sz="2900" b="1" i="0" dirty="0">
                <a:solidFill>
                  <a:srgbClr val="1F4E79"/>
                </a:solidFill>
                <a:latin typeface="Arial"/>
              </a:rPr>
              <a:t>A Robustness Scorecard and Error Taxonomy for Vietnamese</a:t>
            </a:r>
          </a:p>
          <a:p>
            <a:pPr algn="ctr">
              <a:spcBef>
                <a:spcPts val="2400"/>
              </a:spcBef>
            </a:pPr>
            <a:r>
              <a:rPr sz="1800" b="0" i="0" dirty="0">
                <a:solidFill>
                  <a:srgbClr val="222222"/>
                </a:solidFill>
                <a:latin typeface="Arial"/>
              </a:rPr>
              <a:t>Quoc Hung Nguyen, Hoai An Thai, Duy Tan Nguyen, Vy Le, </a:t>
            </a:r>
            <a:r>
              <a:rPr sz="1800" b="0" i="0" dirty="0" err="1">
                <a:solidFill>
                  <a:srgbClr val="222222"/>
                </a:solidFill>
                <a:latin typeface="Arial"/>
              </a:rPr>
              <a:t>Thi</a:t>
            </a:r>
            <a:r>
              <a:rPr sz="1800" b="0" i="0" dirty="0">
                <a:solidFill>
                  <a:srgbClr val="222222"/>
                </a:solidFill>
                <a:latin typeface="Arial"/>
              </a:rPr>
              <a:t> Thuy Duong Nguyen</a:t>
            </a:r>
          </a:p>
          <a:p>
            <a:pPr algn="ctr">
              <a:spcBef>
                <a:spcPts val="1000"/>
              </a:spcBef>
            </a:pPr>
            <a:r>
              <a:rPr sz="1500" b="0" i="1" dirty="0">
                <a:solidFill>
                  <a:srgbClr val="595959"/>
                </a:solidFill>
                <a:latin typeface="Arial"/>
              </a:rPr>
              <a:t>UEH College of Technology and Design — University of Economics Ho Chi Minh City</a:t>
            </a:r>
          </a:p>
          <a:p>
            <a:pPr algn="ctr"/>
            <a:r>
              <a:rPr sz="1300" b="0" i="0" dirty="0">
                <a:solidFill>
                  <a:srgbClr val="595959"/>
                </a:solidFill>
                <a:latin typeface="Arial"/>
              </a:rPr>
              <a:t>Corresponding author: </a:t>
            </a:r>
            <a:r>
              <a:rPr sz="1300" b="0" i="0" dirty="0" err="1">
                <a:solidFill>
                  <a:srgbClr val="595959"/>
                </a:solidFill>
                <a:latin typeface="Arial"/>
              </a:rPr>
              <a:t>hungngq@ueh.edu.vn</a:t>
            </a:r>
            <a:endParaRPr sz="1300" b="0" i="0" dirty="0">
              <a:solidFill>
                <a:srgbClr val="595959"/>
              </a:solidFill>
              <a:latin typeface="Arial"/>
            </a:endParaRPr>
          </a:p>
          <a:p>
            <a:pPr algn="ctr">
              <a:spcBef>
                <a:spcPts val="2000"/>
              </a:spcBef>
            </a:pPr>
            <a:r>
              <a:rPr sz="1200" b="0" i="0" dirty="0">
                <a:solidFill>
                  <a:srgbClr val="2E75B6"/>
                </a:solidFill>
                <a:latin typeface="Arial"/>
              </a:rPr>
              <a:t>ICCCNet-2026  ·  Manchester, UK  ·  17 July 2026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9C3ECB-9F19-83C9-9E7A-70AE8D9F58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8126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B304A5B-A54F-4A67-93A1-9C57D7288E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1353312"/>
            <a:ext cx="11274552" cy="914400"/>
          </a:xfrm>
        </p:spPr>
        <p:txBody>
          <a:bodyPr wrap="square"/>
          <a:lstStyle/>
          <a:p>
            <a:pPr algn="l"/>
            <a:r>
              <a:rPr sz="1200" b="1" i="0">
                <a:solidFill>
                  <a:srgbClr val="2E75B6"/>
                </a:solidFill>
                <a:latin typeface="Arial"/>
              </a:rPr>
              <a:t>9. CONCLUSION &amp; FUTURE WORK</a:t>
            </a:r>
          </a:p>
          <a:p>
            <a:pPr algn="l">
              <a:spcBef>
                <a:spcPts val="300"/>
              </a:spcBef>
            </a:pPr>
            <a:r>
              <a:rPr sz="2200" b="1" i="0">
                <a:solidFill>
                  <a:srgbClr val="1F4E79"/>
                </a:solidFill>
                <a:latin typeface="Arial"/>
              </a:rPr>
              <a:t>A deployment-aligned benchmark changes which Vietnamese ASR model you ship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7A8FC6-C976-2A37-5529-10B326BC96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1371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2377440"/>
            <a:ext cx="11274552" cy="320040"/>
          </a:xfrm>
          <a:prstGeom prst="rect">
            <a:avLst/>
          </a:prstGeom>
          <a:noFill/>
        </p:spPr>
        <p:txBody>
          <a:bodyPr wrap="square" lIns="25400" tIns="25400" rIns="25400" bIns="25400" anchor="t">
            <a:spAutoFit/>
          </a:bodyPr>
          <a:lstStyle/>
          <a:p>
            <a:r>
              <a:rPr sz="1600" b="1" i="0">
                <a:solidFill>
                  <a:srgbClr val="1F4E79"/>
                </a:solidFill>
                <a:latin typeface="Arial"/>
              </a:rPr>
              <a:t>Conclusions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697480"/>
            <a:ext cx="11274552" cy="1554480"/>
          </a:xfrm>
          <a:prstGeom prst="rect">
            <a:avLst/>
          </a:prstGeom>
          <a:noFill/>
        </p:spPr>
        <p:txBody>
          <a:bodyPr wrap="square" lIns="25400" tIns="25400" rIns="25400" bIns="25400" anchor="t">
            <a:spAutoFit/>
          </a:bodyPr>
          <a:lstStyle/>
          <a:p>
            <a:pPr marL="512064" lvl="1" indent="-219456">
              <a:spcAft>
                <a:spcPts val="400"/>
              </a:spcAft>
              <a:buFont typeface="Arial"/>
              <a:buChar char="–"/>
            </a:pPr>
            <a:r>
              <a:rPr sz="1400" b="0" i="0">
                <a:solidFill>
                  <a:srgbClr val="222222"/>
                </a:solidFill>
                <a:latin typeface="Arial"/>
              </a:rPr>
              <a:t>Offline-WER-only selection can mislead — streaming constraints &amp; runtime cost reorder model families.</a:t>
            </a:r>
          </a:p>
          <a:p>
            <a:pPr marL="512064" lvl="1" indent="-219456">
              <a:spcAft>
                <a:spcPts val="400"/>
              </a:spcAft>
              <a:buFont typeface="Arial"/>
              <a:buChar char="–"/>
            </a:pPr>
            <a:r>
              <a:rPr sz="1400" b="0" i="0">
                <a:solidFill>
                  <a:srgbClr val="222222"/>
                </a:solidFill>
                <a:latin typeface="Arial"/>
              </a:rPr>
              <a:t>Matched-latency WER / ΔWER / RTF comparison exposes favorable accuracy–efficiency configurations.</a:t>
            </a:r>
          </a:p>
          <a:p>
            <a:pPr marL="512064" lvl="1" indent="-219456">
              <a:spcAft>
                <a:spcPts val="400"/>
              </a:spcAft>
              <a:buFont typeface="Arial"/>
              <a:buChar char="–"/>
            </a:pPr>
            <a:r>
              <a:rPr sz="1400" b="0" i="0">
                <a:solidFill>
                  <a:srgbClr val="222222"/>
                </a:solidFill>
                <a:latin typeface="Arial"/>
              </a:rPr>
              <a:t>Robustness scorecard: streaming amplifies degradation on spontaneous &amp; in-the-wild Vietnamese speech.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206240"/>
            <a:ext cx="11274552" cy="320040"/>
          </a:xfrm>
          <a:prstGeom prst="rect">
            <a:avLst/>
          </a:prstGeom>
          <a:noFill/>
        </p:spPr>
        <p:txBody>
          <a:bodyPr wrap="square" lIns="25400" tIns="25400" rIns="25400" bIns="25400" anchor="t">
            <a:spAutoFit/>
          </a:bodyPr>
          <a:lstStyle/>
          <a:p>
            <a:r>
              <a:rPr sz="1600" b="1" i="0">
                <a:solidFill>
                  <a:srgbClr val="1F4E79"/>
                </a:solidFill>
                <a:latin typeface="Arial"/>
              </a:rPr>
              <a:t>Future work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4526280"/>
            <a:ext cx="11274552" cy="1371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spAutoFit/>
          </a:bodyPr>
          <a:lstStyle/>
          <a:p>
            <a:pPr marL="512064" lvl="1" indent="-219456">
              <a:spcAft>
                <a:spcPts val="400"/>
              </a:spcAft>
              <a:buFont typeface="Arial"/>
              <a:buChar char="–"/>
            </a:pPr>
            <a:r>
              <a:rPr sz="1400" b="0" i="0">
                <a:solidFill>
                  <a:srgbClr val="222222"/>
                </a:solidFill>
                <a:latin typeface="Arial"/>
              </a:rPr>
              <a:t>Quantify the error taxonomy: numerals, abbreviations, named entities, Vietnamese–English code-switching.</a:t>
            </a:r>
          </a:p>
          <a:p>
            <a:pPr marL="512064" lvl="1" indent="-219456">
              <a:spcAft>
                <a:spcPts val="400"/>
              </a:spcAft>
              <a:buFont typeface="Arial"/>
              <a:buChar char="–"/>
            </a:pPr>
            <a:r>
              <a:rPr sz="1400" b="0" i="0">
                <a:solidFill>
                  <a:srgbClr val="222222"/>
                </a:solidFill>
                <a:latin typeface="Arial"/>
              </a:rPr>
              <a:t>More streaming architectures &amp; low-resource adaptation; explicit latency-budget sweeps; finer end-to-end latency.</a:t>
            </a:r>
          </a:p>
          <a:p>
            <a:pPr marL="512064" lvl="1" indent="-219456">
              <a:spcAft>
                <a:spcPts val="400"/>
              </a:spcAft>
              <a:buFont typeface="Arial"/>
              <a:buChar char="–"/>
            </a:pPr>
            <a:r>
              <a:rPr sz="1400" b="0" i="0">
                <a:solidFill>
                  <a:srgbClr val="222222"/>
                </a:solidFill>
                <a:latin typeface="Arial"/>
              </a:rPr>
              <a:t>Grow into an open, continuously updated Vietnamese streaming ASR evaluation platform.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5943600"/>
            <a:ext cx="11274552" cy="566928"/>
          </a:xfrm>
          <a:prstGeom prst="rect">
            <a:avLst/>
          </a:prstGeom>
          <a:solidFill>
            <a:srgbClr val="EAF1F8"/>
          </a:solidFill>
          <a:ln w="12700">
            <a:solidFill>
              <a:srgbClr val="2E75B6"/>
            </a:solidFill>
          </a:ln>
        </p:spPr>
        <p:txBody>
          <a:bodyPr wrap="square" lIns="101600" tIns="25400" rIns="25400" bIns="25400" anchor="ctr">
            <a:spAutoFit/>
          </a:bodyPr>
          <a:lstStyle/>
          <a:p>
            <a:r>
              <a:rPr sz="1500" b="1" i="0">
                <a:solidFill>
                  <a:srgbClr val="C00000"/>
                </a:solidFill>
                <a:latin typeface="Arial"/>
              </a:rPr>
              <a:t>➜  </a:t>
            </a:r>
            <a:r>
              <a:rPr sz="1500" b="1" i="0">
                <a:solidFill>
                  <a:srgbClr val="222222"/>
                </a:solidFill>
                <a:latin typeface="Arial"/>
              </a:rPr>
              <a:t>Open &amp; reproducible: github.com/hoaianthai345/ASR_Vietnamese_Benchmark   ·   hungngq@ueh.edu.vn</a:t>
            </a:r>
          </a:p>
        </p:txBody>
      </p:sp>
    </p:spTree>
    <p:extLst>
      <p:ext uri="{BB962C8B-B14F-4D97-AF65-F5344CB8AC3E}">
        <p14:creationId xmlns:p14="http://schemas.microsoft.com/office/powerpoint/2010/main" val="11843271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B304A5B-A54F-4A67-93A1-9C57D7288E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1508760"/>
            <a:ext cx="11274552" cy="914400"/>
          </a:xfrm>
        </p:spPr>
        <p:txBody>
          <a:bodyPr wrap="square"/>
          <a:lstStyle/>
          <a:p>
            <a:pPr algn="l"/>
            <a:r>
              <a:rPr sz="1200" b="1" i="0" dirty="0">
                <a:solidFill>
                  <a:srgbClr val="2E75B6"/>
                </a:solidFill>
                <a:latin typeface="Arial"/>
              </a:rPr>
              <a:t>10. REFERENCES</a:t>
            </a:r>
          </a:p>
          <a:p>
            <a:pPr algn="l">
              <a:spcBef>
                <a:spcPts val="300"/>
              </a:spcBef>
            </a:pPr>
            <a:r>
              <a:rPr sz="2200" b="1" i="0" dirty="0">
                <a:solidFill>
                  <a:srgbClr val="1F4E79"/>
                </a:solidFill>
                <a:latin typeface="Arial"/>
              </a:rPr>
              <a:t>References (selected)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587500-F42B-BEC2-413C-2306F73FB0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15087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2423160"/>
            <a:ext cx="11274552" cy="3931920"/>
          </a:xfrm>
          <a:prstGeom prst="rect">
            <a:avLst/>
          </a:prstGeom>
          <a:noFill/>
        </p:spPr>
        <p:txBody>
          <a:bodyPr wrap="square" lIns="25400" tIns="25400" rIns="25400" bIns="25400" anchor="t">
            <a:spAutoFit/>
          </a:bodyPr>
          <a:lstStyle/>
          <a:p>
            <a:pPr>
              <a:spcAft>
                <a:spcPts val="600"/>
              </a:spcAft>
            </a:pPr>
            <a:r>
              <a:rPr sz="1250" b="0" i="0">
                <a:solidFill>
                  <a:srgbClr val="222222"/>
                </a:solidFill>
                <a:latin typeface="Arial"/>
              </a:rPr>
              <a:t>[1] AILAB, VNUHCM-US. VIVOS: Vietnamese speech corpus for ASR. Zenodo (2016).</a:t>
            </a:r>
          </a:p>
          <a:p>
            <a:pPr>
              <a:spcAft>
                <a:spcPts val="600"/>
              </a:spcAft>
            </a:pPr>
            <a:r>
              <a:rPr sz="1250" b="0" i="0">
                <a:solidFill>
                  <a:srgbClr val="222222"/>
                </a:solidFill>
                <a:latin typeface="Arial"/>
              </a:rPr>
              <a:t>[2] Barker, J. et al. The third CHiME speech separation and recognition challenge. Comput. Speech Lang. 46 (2017).</a:t>
            </a:r>
          </a:p>
          <a:p>
            <a:pPr>
              <a:spcAft>
                <a:spcPts val="600"/>
              </a:spcAft>
            </a:pPr>
            <a:r>
              <a:rPr sz="1250" b="0" i="0">
                <a:solidFill>
                  <a:srgbClr val="222222"/>
                </a:solidFill>
                <a:latin typeface="Arial"/>
              </a:rPr>
              <a:t>[3] Benzeghiba, M. et al. ASR and speech variability: a review. Speech Communication 49 (2007).</a:t>
            </a:r>
          </a:p>
          <a:p>
            <a:pPr>
              <a:spcAft>
                <a:spcPts val="600"/>
              </a:spcAft>
            </a:pPr>
            <a:r>
              <a:rPr sz="1250" b="0" i="0">
                <a:solidFill>
                  <a:srgbClr val="222222"/>
                </a:solidFill>
                <a:latin typeface="Arial"/>
              </a:rPr>
              <a:t>[4] Bisani, M., Ney, H. Bootstrap estimates for confidence intervals in ASR evaluation. ICASSP (2004).</a:t>
            </a:r>
          </a:p>
          <a:p>
            <a:pPr>
              <a:spcAft>
                <a:spcPts val="600"/>
              </a:spcAft>
            </a:pPr>
            <a:r>
              <a:rPr sz="1250" b="0" i="0">
                <a:solidFill>
                  <a:srgbClr val="222222"/>
                </a:solidFill>
                <a:latin typeface="Arial"/>
              </a:rPr>
              <a:t>[5] Dinh, N.V. et al. Multi-dialect Vietnamese: task, dataset, baseline models and challenges. EMNLP (2024).</a:t>
            </a:r>
          </a:p>
          <a:p>
            <a:pPr>
              <a:spcAft>
                <a:spcPts val="600"/>
              </a:spcAft>
            </a:pPr>
            <a:r>
              <a:rPr sz="1250" b="0" i="0">
                <a:solidFill>
                  <a:srgbClr val="222222"/>
                </a:solidFill>
                <a:latin typeface="Arial"/>
              </a:rPr>
              <a:t>[9] Speech-MASSIVE: multilingual assistant-style speech dataset (Vietnamese subset).</a:t>
            </a:r>
          </a:p>
          <a:p>
            <a:pPr>
              <a:spcAft>
                <a:spcPts val="600"/>
              </a:spcAft>
            </a:pPr>
            <a:r>
              <a:rPr sz="1250" b="0" i="0">
                <a:solidFill>
                  <a:srgbClr val="222222"/>
                </a:solidFill>
                <a:latin typeface="Arial"/>
              </a:rPr>
              <a:t>[11] Viet YouTube ASR v2: in-the-wild Vietnamese speech corpus.</a:t>
            </a:r>
          </a:p>
          <a:p>
            <a:pPr>
              <a:spcAft>
                <a:spcPts val="600"/>
              </a:spcAft>
            </a:pPr>
            <a:r>
              <a:rPr sz="1250" b="0" i="0">
                <a:solidFill>
                  <a:srgbClr val="222222"/>
                </a:solidFill>
                <a:latin typeface="Arial"/>
              </a:rPr>
              <a:t>[15] VLSP2020 Vietnamese ASR shared task dataset.</a:t>
            </a:r>
          </a:p>
          <a:p>
            <a:pPr>
              <a:spcAft>
                <a:spcPts val="600"/>
              </a:spcAft>
            </a:pPr>
            <a:r>
              <a:rPr sz="1250" b="0" i="0">
                <a:solidFill>
                  <a:srgbClr val="222222"/>
                </a:solidFill>
                <a:latin typeface="Arial"/>
              </a:rPr>
              <a:t>[19] Open ASR Leaderboard.   [20] WeNet: streaming end-to-end speech recognition toolkit.</a:t>
            </a:r>
          </a:p>
          <a:p>
            <a:pPr>
              <a:spcAft>
                <a:spcPts val="600"/>
              </a:spcAft>
            </a:pPr>
            <a:r>
              <a:rPr sz="1250" b="0" i="0">
                <a:solidFill>
                  <a:srgbClr val="222222"/>
                </a:solidFill>
                <a:latin typeface="Arial"/>
              </a:rPr>
              <a:t>[22] Streaming ASR models — latency/RTF under controlled configurations.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355080"/>
            <a:ext cx="11274552" cy="274320"/>
          </a:xfrm>
          <a:prstGeom prst="rect">
            <a:avLst/>
          </a:prstGeom>
          <a:noFill/>
        </p:spPr>
        <p:txBody>
          <a:bodyPr wrap="square" lIns="25400" tIns="25400" rIns="25400" bIns="25400" anchor="t">
            <a:spAutoFit/>
          </a:bodyPr>
          <a:lstStyle/>
          <a:p>
            <a:r>
              <a:rPr sz="1100" b="0" i="1">
                <a:solidFill>
                  <a:srgbClr val="595959"/>
                </a:solidFill>
                <a:latin typeface="Arial"/>
              </a:rPr>
              <a:t>Full list (23 entries) in the paper. Repository: github.com/hoaianthai345/ASR_Vietnamese_Benchmark</a:t>
            </a:r>
          </a:p>
        </p:txBody>
      </p:sp>
    </p:spTree>
    <p:extLst>
      <p:ext uri="{BB962C8B-B14F-4D97-AF65-F5344CB8AC3E}">
        <p14:creationId xmlns:p14="http://schemas.microsoft.com/office/powerpoint/2010/main" val="3254195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B304A5B-A54F-4A67-93A1-9C57D7288E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1491335"/>
            <a:ext cx="11274552" cy="914400"/>
          </a:xfrm>
        </p:spPr>
        <p:txBody>
          <a:bodyPr wrap="square"/>
          <a:lstStyle/>
          <a:p>
            <a:pPr algn="l"/>
            <a:r>
              <a:rPr sz="1200" b="1" i="0" dirty="0">
                <a:solidFill>
                  <a:srgbClr val="2E75B6"/>
                </a:solidFill>
                <a:latin typeface="Arial"/>
              </a:rPr>
              <a:t>1. INDEX</a:t>
            </a:r>
          </a:p>
          <a:p>
            <a:pPr algn="l">
              <a:spcBef>
                <a:spcPts val="300"/>
              </a:spcBef>
            </a:pPr>
            <a:r>
              <a:rPr sz="2200" b="1" i="0" dirty="0">
                <a:solidFill>
                  <a:srgbClr val="1F4E79"/>
                </a:solidFill>
                <a:latin typeface="Arial"/>
              </a:rPr>
              <a:t>Outline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514600"/>
            <a:ext cx="11274552" cy="3657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spAutoFit/>
          </a:bodyPr>
          <a:lstStyle/>
          <a:p>
            <a:pPr marL="237744" indent="-201168">
              <a:spcAft>
                <a:spcPts val="700"/>
              </a:spcAft>
              <a:buFont typeface="Arial"/>
              <a:buChar char="•"/>
            </a:pPr>
            <a:r>
              <a:rPr sz="1600" b="0" i="0">
                <a:solidFill>
                  <a:srgbClr val="222222"/>
                </a:solidFill>
                <a:latin typeface="Arial"/>
              </a:rPr>
              <a:t>Motivation — why offline WER misleads streaming deployment</a:t>
            </a:r>
          </a:p>
          <a:p>
            <a:pPr marL="237744" indent="-201168">
              <a:spcAft>
                <a:spcPts val="700"/>
              </a:spcAft>
              <a:buFont typeface="Arial"/>
              <a:buChar char="•"/>
            </a:pPr>
            <a:r>
              <a:rPr sz="1600" b="0" i="0">
                <a:solidFill>
                  <a:srgbClr val="222222"/>
                </a:solidFill>
                <a:latin typeface="Arial"/>
              </a:rPr>
              <a:t>Related work &amp; the gap for Vietnamese streaming ASR</a:t>
            </a:r>
          </a:p>
          <a:p>
            <a:pPr marL="237744" indent="-201168">
              <a:spcAft>
                <a:spcPts val="700"/>
              </a:spcAft>
              <a:buFont typeface="Arial"/>
              <a:buChar char="•"/>
            </a:pPr>
            <a:r>
              <a:rPr sz="1600" b="0" i="0">
                <a:solidFill>
                  <a:srgbClr val="222222"/>
                </a:solidFill>
                <a:latin typeface="Arial"/>
              </a:rPr>
              <a:t>Evaluation pipeline: chunking, latency profiles, metrics</a:t>
            </a:r>
          </a:p>
          <a:p>
            <a:pPr marL="237744" indent="-201168">
              <a:spcAft>
                <a:spcPts val="700"/>
              </a:spcAft>
              <a:buFont typeface="Arial"/>
              <a:buChar char="•"/>
            </a:pPr>
            <a:r>
              <a:rPr sz="1600" b="0" i="0">
                <a:solidFill>
                  <a:srgbClr val="222222"/>
                </a:solidFill>
                <a:latin typeface="Arial"/>
              </a:rPr>
              <a:t>Results: offline vs. streaming WER, latency–accuracy frontier</a:t>
            </a:r>
          </a:p>
          <a:p>
            <a:pPr marL="237744" indent="-201168">
              <a:spcAft>
                <a:spcPts val="700"/>
              </a:spcAft>
              <a:buFont typeface="Arial"/>
              <a:buChar char="•"/>
            </a:pPr>
            <a:r>
              <a:rPr sz="1600" b="0" i="0">
                <a:solidFill>
                  <a:srgbClr val="222222"/>
                </a:solidFill>
                <a:latin typeface="Arial"/>
              </a:rPr>
              <a:t>Robustness &amp; stability under distribution shift</a:t>
            </a:r>
          </a:p>
          <a:p>
            <a:pPr marL="237744" indent="-201168">
              <a:spcAft>
                <a:spcPts val="700"/>
              </a:spcAft>
              <a:buFont typeface="Arial"/>
              <a:buChar char="•"/>
            </a:pPr>
            <a:r>
              <a:rPr sz="1600" b="0" i="0">
                <a:solidFill>
                  <a:srgbClr val="222222"/>
                </a:solidFill>
                <a:latin typeface="Arial"/>
              </a:rPr>
              <a:t>Comparative analysis: accuracy vs. runtime trade-off</a:t>
            </a:r>
          </a:p>
          <a:p>
            <a:pPr marL="237744" indent="-201168">
              <a:spcAft>
                <a:spcPts val="700"/>
              </a:spcAft>
              <a:buFont typeface="Arial"/>
              <a:buChar char="•"/>
            </a:pPr>
            <a:r>
              <a:rPr sz="1600" b="0" i="0">
                <a:solidFill>
                  <a:srgbClr val="222222"/>
                </a:solidFill>
                <a:latin typeface="Arial"/>
              </a:rPr>
              <a:t>Conclusion, error taxonomy &amp; future work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8EB6492-DE61-CD77-3878-B5017DA92B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1509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737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B304A5B-A54F-4A67-93A1-9C57D7288E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1554480"/>
            <a:ext cx="11274552" cy="914400"/>
          </a:xfrm>
        </p:spPr>
        <p:txBody>
          <a:bodyPr wrap="square"/>
          <a:lstStyle/>
          <a:p>
            <a:pPr algn="l"/>
            <a:r>
              <a:rPr sz="1200" b="1" i="0" dirty="0">
                <a:solidFill>
                  <a:srgbClr val="2E75B6"/>
                </a:solidFill>
                <a:latin typeface="Arial"/>
              </a:rPr>
              <a:t>2. ABSTRACT</a:t>
            </a:r>
          </a:p>
          <a:p>
            <a:pPr algn="l">
              <a:spcBef>
                <a:spcPts val="300"/>
              </a:spcBef>
            </a:pPr>
            <a:r>
              <a:rPr sz="2200" b="1" i="0" dirty="0">
                <a:solidFill>
                  <a:srgbClr val="1F4E79"/>
                </a:solidFill>
                <a:latin typeface="Arial"/>
              </a:rPr>
              <a:t>Offline WER alone is insufficient for streaming model selection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F0F9F9-9F5F-D1B9-287A-A5FC67BB07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15544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2468880"/>
            <a:ext cx="11274552" cy="2926080"/>
          </a:xfrm>
          <a:prstGeom prst="rect">
            <a:avLst/>
          </a:prstGeom>
          <a:noFill/>
        </p:spPr>
        <p:txBody>
          <a:bodyPr wrap="square" lIns="25400" tIns="25400" rIns="25400" bIns="25400" anchor="t">
            <a:spAutoFit/>
          </a:bodyPr>
          <a:lstStyle/>
          <a:p>
            <a:pPr marL="237744" indent="-201168">
              <a:spcAft>
                <a:spcPts val="700"/>
              </a:spcAft>
              <a:buFont typeface="Arial"/>
              <a:buChar char="•"/>
            </a:pPr>
            <a:r>
              <a:rPr sz="1600" b="0" i="0">
                <a:solidFill>
                  <a:srgbClr val="222222"/>
                </a:solidFill>
                <a:latin typeface="Arial"/>
              </a:rPr>
              <a:t>Vietnamese ASR is increasingly deployed in production — under latency budgets and limited compute, not offline conditions.</a:t>
            </a:r>
          </a:p>
          <a:p>
            <a:pPr marL="237744" indent="-201168">
              <a:spcAft>
                <a:spcPts val="700"/>
              </a:spcAft>
              <a:buFont typeface="Arial"/>
              <a:buChar char="•"/>
            </a:pPr>
            <a:r>
              <a:rPr sz="1600" b="0" i="0">
                <a:solidFill>
                  <a:srgbClr val="222222"/>
                </a:solidFill>
                <a:latin typeface="Arial"/>
              </a:rPr>
              <a:t>A reproducible streaming evaluation framework: standardized chunking, right-context (look-ahead), overlap handling &amp; metrics.</a:t>
            </a:r>
          </a:p>
          <a:p>
            <a:pPr marL="237744" indent="-201168">
              <a:spcAft>
                <a:spcPts val="700"/>
              </a:spcAft>
              <a:buFont typeface="Arial"/>
              <a:buChar char="•"/>
            </a:pPr>
            <a:r>
              <a:rPr sz="1600" b="0" i="0">
                <a:solidFill>
                  <a:srgbClr val="222222"/>
                </a:solidFill>
                <a:latin typeface="Arial"/>
              </a:rPr>
              <a:t>Reports WER and real-time factor (RTF) under three latency profiles: 1200 / 2400 / 4000 ms.</a:t>
            </a:r>
          </a:p>
          <a:p>
            <a:pPr marL="237744" indent="-201168">
              <a:spcAft>
                <a:spcPts val="700"/>
              </a:spcAft>
              <a:buFont typeface="Arial"/>
              <a:buChar char="•"/>
            </a:pPr>
            <a:r>
              <a:rPr sz="1600" b="0" i="0">
                <a:solidFill>
                  <a:srgbClr val="222222"/>
                </a:solidFill>
                <a:latin typeface="Arial"/>
              </a:rPr>
              <a:t>Evaluated on 4 public datasets — VIVOS, VLSP2020, Viet YouTube ASR v2, Speech-MASSIVE_vie — as a robustness scorecard.</a:t>
            </a:r>
          </a:p>
          <a:p>
            <a:pPr marL="237744" indent="-201168">
              <a:spcAft>
                <a:spcPts val="700"/>
              </a:spcAft>
              <a:buFont typeface="Arial"/>
              <a:buChar char="•"/>
            </a:pPr>
            <a:r>
              <a:rPr sz="1600" b="0" i="0">
                <a:solidFill>
                  <a:srgbClr val="222222"/>
                </a:solidFill>
                <a:latin typeface="Arial"/>
              </a:rPr>
              <a:t>Adds a preliminary Vietnamese error taxonomy: numerals, punctuation, named entities &amp; Vietnamese–English code-switching.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5669280"/>
            <a:ext cx="11274552" cy="566928"/>
          </a:xfrm>
          <a:prstGeom prst="rect">
            <a:avLst/>
          </a:prstGeom>
          <a:solidFill>
            <a:srgbClr val="EAF1F8"/>
          </a:solidFill>
          <a:ln w="12700">
            <a:solidFill>
              <a:srgbClr val="2E75B6"/>
            </a:solidFill>
          </a:ln>
        </p:spPr>
        <p:txBody>
          <a:bodyPr wrap="square" lIns="101600" tIns="25400" rIns="25400" bIns="25400" anchor="ctr">
            <a:spAutoFit/>
          </a:bodyPr>
          <a:lstStyle/>
          <a:p>
            <a:r>
              <a:rPr sz="1500" b="1" i="0">
                <a:solidFill>
                  <a:srgbClr val="C00000"/>
                </a:solidFill>
                <a:latin typeface="Arial"/>
              </a:rPr>
              <a:t>➜  </a:t>
            </a:r>
            <a:r>
              <a:rPr sz="1500" b="1" i="0">
                <a:solidFill>
                  <a:srgbClr val="222222"/>
                </a:solidFill>
                <a:latin typeface="Arial"/>
              </a:rPr>
              <a:t>One framework that reports accuracy, latency &amp; robustness together — the numbers a deployment decision needs.</a:t>
            </a:r>
          </a:p>
        </p:txBody>
      </p:sp>
    </p:spTree>
    <p:extLst>
      <p:ext uri="{BB962C8B-B14F-4D97-AF65-F5344CB8AC3E}">
        <p14:creationId xmlns:p14="http://schemas.microsoft.com/office/powerpoint/2010/main" val="1219739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B304A5B-A54F-4A67-93A1-9C57D7288E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1554480"/>
            <a:ext cx="11274552" cy="914400"/>
          </a:xfrm>
        </p:spPr>
        <p:txBody>
          <a:bodyPr wrap="square"/>
          <a:lstStyle/>
          <a:p>
            <a:pPr algn="l"/>
            <a:r>
              <a:rPr sz="1200" b="1" i="0" dirty="0">
                <a:solidFill>
                  <a:srgbClr val="2E75B6"/>
                </a:solidFill>
                <a:latin typeface="Arial"/>
              </a:rPr>
              <a:t>3. INTRODUCTION</a:t>
            </a:r>
          </a:p>
          <a:p>
            <a:pPr algn="l">
              <a:spcBef>
                <a:spcPts val="300"/>
              </a:spcBef>
            </a:pPr>
            <a:r>
              <a:rPr sz="2200" b="1" i="0" dirty="0">
                <a:solidFill>
                  <a:srgbClr val="1F4E79"/>
                </a:solidFill>
                <a:latin typeface="Arial"/>
              </a:rPr>
              <a:t>Model selection by offline WER is misaligned with real-time deployment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423160"/>
            <a:ext cx="11274552" cy="2926080"/>
          </a:xfrm>
          <a:prstGeom prst="rect">
            <a:avLst/>
          </a:prstGeom>
          <a:noFill/>
        </p:spPr>
        <p:txBody>
          <a:bodyPr wrap="square" lIns="25400" tIns="25400" rIns="25400" bIns="25400" anchor="t">
            <a:spAutoFit/>
          </a:bodyPr>
          <a:lstStyle/>
          <a:p>
            <a:pPr marL="237744" indent="-201168">
              <a:spcAft>
                <a:spcPts val="700"/>
              </a:spcAft>
              <a:buFont typeface="Arial"/>
              <a:buChar char="•"/>
            </a:pPr>
            <a:r>
              <a:rPr sz="1600" b="1" i="0" dirty="0">
                <a:solidFill>
                  <a:srgbClr val="1F4E79"/>
                </a:solidFill>
                <a:latin typeface="Arial"/>
              </a:rPr>
              <a:t>The problem</a:t>
            </a:r>
          </a:p>
          <a:p>
            <a:pPr marL="512064" lvl="1" indent="-219456">
              <a:spcAft>
                <a:spcPts val="400"/>
              </a:spcAft>
              <a:buFont typeface="Arial"/>
              <a:buChar char="–"/>
            </a:pPr>
            <a:r>
              <a:rPr sz="1400" b="0" i="0" dirty="0">
                <a:solidFill>
                  <a:srgbClr val="222222"/>
                </a:solidFill>
                <a:latin typeface="Arial"/>
              </a:rPr>
              <a:t>Production ASR runs incrementally under latency budgets &amp; limited compute — offline full-context decoding does not.</a:t>
            </a:r>
          </a:p>
          <a:p>
            <a:pPr marL="512064" lvl="1" indent="-219456">
              <a:spcAft>
                <a:spcPts val="400"/>
              </a:spcAft>
              <a:buFont typeface="Arial"/>
              <a:buChar char="–"/>
            </a:pPr>
            <a:r>
              <a:rPr sz="1400" b="0" i="0" dirty="0">
                <a:solidFill>
                  <a:srgbClr val="222222"/>
                </a:solidFill>
                <a:latin typeface="Arial"/>
              </a:rPr>
              <a:t>Streaming WER depends on chunk size, look-ahead &amp; overlap; described inconsistently → papers hard to compare.</a:t>
            </a:r>
          </a:p>
          <a:p>
            <a:pPr marL="237744" indent="-201168">
              <a:spcAft>
                <a:spcPts val="700"/>
              </a:spcAft>
              <a:buFont typeface="Arial"/>
              <a:buChar char="•"/>
            </a:pPr>
            <a:r>
              <a:rPr sz="1600" b="1" i="0" dirty="0">
                <a:solidFill>
                  <a:srgbClr val="1F4E79"/>
                </a:solidFill>
                <a:latin typeface="Arial"/>
              </a:rPr>
              <a:t>Sharper for Vietnamese</a:t>
            </a:r>
          </a:p>
          <a:p>
            <a:pPr marL="512064" lvl="1" indent="-219456">
              <a:spcAft>
                <a:spcPts val="400"/>
              </a:spcAft>
              <a:buFont typeface="Arial"/>
              <a:buChar char="–"/>
            </a:pPr>
            <a:r>
              <a:rPr sz="1400" b="0" i="0" dirty="0">
                <a:solidFill>
                  <a:srgbClr val="222222"/>
                </a:solidFill>
                <a:latin typeface="Arial"/>
              </a:rPr>
              <a:t>Benchmarks favor clean read speech, but real usage is spontaneous, in-the-wild and accent-variable.</a:t>
            </a:r>
          </a:p>
          <a:p>
            <a:pPr marL="512064" lvl="1" indent="-219456">
              <a:spcAft>
                <a:spcPts val="400"/>
              </a:spcAft>
              <a:buFont typeface="Arial"/>
              <a:buChar char="–"/>
            </a:pPr>
            <a:r>
              <a:rPr sz="1400" b="0" i="0" dirty="0">
                <a:solidFill>
                  <a:srgbClr val="222222"/>
                </a:solidFill>
                <a:latin typeface="Arial"/>
              </a:rPr>
              <a:t>Numerals, punctuation, named entities &amp; Vietnamese–English code-switching add errors aggregate WER can hide.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5669280"/>
            <a:ext cx="11274552" cy="566928"/>
          </a:xfrm>
          <a:prstGeom prst="rect">
            <a:avLst/>
          </a:prstGeom>
          <a:solidFill>
            <a:srgbClr val="EAF1F8"/>
          </a:solidFill>
          <a:ln w="12700">
            <a:solidFill>
              <a:srgbClr val="2E75B6"/>
            </a:solidFill>
          </a:ln>
        </p:spPr>
        <p:txBody>
          <a:bodyPr wrap="square" lIns="101600" tIns="25400" rIns="25400" bIns="25400" anchor="ctr">
            <a:spAutoFit/>
          </a:bodyPr>
          <a:lstStyle/>
          <a:p>
            <a:r>
              <a:rPr sz="1500" b="1" i="0">
                <a:solidFill>
                  <a:srgbClr val="C00000"/>
                </a:solidFill>
                <a:latin typeface="Arial"/>
              </a:rPr>
              <a:t>➜  </a:t>
            </a:r>
            <a:r>
              <a:rPr sz="1500" b="1" i="0">
                <a:solidFill>
                  <a:srgbClr val="222222"/>
                </a:solidFill>
                <a:latin typeface="Arial"/>
              </a:rPr>
              <a:t>We need a system-oriented benchmark that measures models the way they are actually deployed.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B5B5C89-40E4-8B4F-9AB5-E9B45E4C7C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155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122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B304A5B-A54F-4A67-93A1-9C57D7288E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199" y="1554480"/>
            <a:ext cx="11274552" cy="914400"/>
          </a:xfrm>
        </p:spPr>
        <p:txBody>
          <a:bodyPr wrap="square"/>
          <a:lstStyle/>
          <a:p>
            <a:pPr algn="l"/>
            <a:r>
              <a:rPr sz="1200" b="1" i="0" dirty="0">
                <a:solidFill>
                  <a:srgbClr val="2E75B6"/>
                </a:solidFill>
                <a:latin typeface="Arial"/>
              </a:rPr>
              <a:t>4. LITERATURE REVIEW</a:t>
            </a:r>
          </a:p>
          <a:p>
            <a:pPr algn="l">
              <a:spcBef>
                <a:spcPts val="300"/>
              </a:spcBef>
            </a:pPr>
            <a:r>
              <a:rPr sz="2200" b="1" i="0" dirty="0">
                <a:solidFill>
                  <a:srgbClr val="1F4E79"/>
                </a:solidFill>
                <a:latin typeface="Arial"/>
              </a:rPr>
              <a:t>No prior work jointly reports WER, RTF &amp; streaming degradation for Vietnamese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395728"/>
          <a:ext cx="11274551" cy="2286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17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73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361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344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sz="1150" b="1">
                          <a:solidFill>
                            <a:srgbClr val="FFFFFF"/>
                          </a:solidFill>
                          <a:latin typeface="Arial"/>
                        </a:rPr>
                        <a:t>Work</a:t>
                      </a:r>
                    </a:p>
                  </a:txBody>
                  <a:tcPr marL="50800" marR="50800" marT="12700" marB="12700" anchor="ctr"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1">
                          <a:solidFill>
                            <a:srgbClr val="FFFFFF"/>
                          </a:solidFill>
                          <a:latin typeface="Arial"/>
                        </a:rPr>
                        <a:t>Lang.</a:t>
                      </a:r>
                    </a:p>
                  </a:txBody>
                  <a:tcPr marL="50800" marR="50800" marT="12700" marB="12700" anchor="ctr"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1" dirty="0">
                          <a:solidFill>
                            <a:srgbClr val="FFFFFF"/>
                          </a:solidFill>
                          <a:latin typeface="Arial"/>
                        </a:rPr>
                        <a:t>Streaming</a:t>
                      </a:r>
                    </a:p>
                  </a:txBody>
                  <a:tcPr marL="50800" marR="50800" marT="12700" marB="12700" anchor="ctr"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1">
                          <a:solidFill>
                            <a:srgbClr val="FFFFFF"/>
                          </a:solidFill>
                          <a:latin typeface="Arial"/>
                        </a:rPr>
                        <a:t>Latency / RTF</a:t>
                      </a:r>
                    </a:p>
                  </a:txBody>
                  <a:tcPr marL="50800" marR="50800" marT="12700" marB="12700" anchor="ctr"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1">
                          <a:solidFill>
                            <a:srgbClr val="FFFFFF"/>
                          </a:solidFill>
                          <a:latin typeface="Arial"/>
                        </a:rPr>
                        <a:t>Robustness</a:t>
                      </a:r>
                    </a:p>
                  </a:txBody>
                  <a:tcPr marL="50800" marR="50800" marT="12700" marB="12700" anchor="ctr"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1">
                          <a:solidFill>
                            <a:srgbClr val="FFFFFF"/>
                          </a:solidFill>
                          <a:latin typeface="Arial"/>
                        </a:rPr>
                        <a:t>Error analysis</a:t>
                      </a:r>
                    </a:p>
                  </a:txBody>
                  <a:tcPr marL="50800" marR="50800" marT="12700" marB="12700" anchor="ctr"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1">
                          <a:solidFill>
                            <a:srgbClr val="FFFFFF"/>
                          </a:solidFill>
                          <a:latin typeface="Arial"/>
                        </a:rPr>
                        <a:t>Repro.</a:t>
                      </a:r>
                    </a:p>
                  </a:txBody>
                  <a:tcPr marL="50800" marR="50800" marT="12700" marB="12700" anchor="ctr">
                    <a:solidFill>
                      <a:srgbClr val="1F4E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sz="1150" b="0">
                          <a:solidFill>
                            <a:srgbClr val="222222"/>
                          </a:solidFill>
                          <a:latin typeface="Arial"/>
                        </a:rPr>
                        <a:t>WeNet toolkit [20]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0">
                          <a:solidFill>
                            <a:srgbClr val="222222"/>
                          </a:solidFill>
                          <a:latin typeface="Arial"/>
                        </a:rPr>
                        <a:t>Multi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1">
                          <a:solidFill>
                            <a:srgbClr val="2CA089"/>
                          </a:solidFill>
                          <a:latin typeface="Arial"/>
                        </a:rPr>
                        <a:t>Yes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1">
                          <a:solidFill>
                            <a:srgbClr val="2CA089"/>
                          </a:solidFill>
                          <a:latin typeface="Arial"/>
                        </a:rPr>
                        <a:t>Yes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1">
                          <a:solidFill>
                            <a:srgbClr val="C00000"/>
                          </a:solidFill>
                          <a:latin typeface="Arial"/>
                        </a:rPr>
                        <a:t>No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1">
                          <a:solidFill>
                            <a:srgbClr val="C00000"/>
                          </a:solidFill>
                          <a:latin typeface="Arial"/>
                        </a:rPr>
                        <a:t>No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1">
                          <a:solidFill>
                            <a:srgbClr val="2CA089"/>
                          </a:solidFill>
                          <a:latin typeface="Arial"/>
                        </a:rPr>
                        <a:t>Yes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sz="1150" b="0">
                          <a:solidFill>
                            <a:srgbClr val="222222"/>
                          </a:solidFill>
                          <a:latin typeface="Arial"/>
                        </a:rPr>
                        <a:t>Open ASR Leaderboard [19]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0">
                          <a:solidFill>
                            <a:srgbClr val="222222"/>
                          </a:solidFill>
                          <a:latin typeface="Arial"/>
                        </a:rPr>
                        <a:t>Multi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1">
                          <a:solidFill>
                            <a:srgbClr val="C00000"/>
                          </a:solidFill>
                          <a:latin typeface="Arial"/>
                        </a:rPr>
                        <a:t>No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1">
                          <a:solidFill>
                            <a:srgbClr val="2CA089"/>
                          </a:solidFill>
                          <a:latin typeface="Arial"/>
                        </a:rPr>
                        <a:t>Yes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1">
                          <a:solidFill>
                            <a:srgbClr val="C00000"/>
                          </a:solidFill>
                          <a:latin typeface="Arial"/>
                        </a:rPr>
                        <a:t>No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1">
                          <a:solidFill>
                            <a:srgbClr val="C00000"/>
                          </a:solidFill>
                          <a:latin typeface="Arial"/>
                        </a:rPr>
                        <a:t>No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1">
                          <a:solidFill>
                            <a:srgbClr val="2CA089"/>
                          </a:solidFill>
                          <a:latin typeface="Arial"/>
                        </a:rPr>
                        <a:t>Yes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sz="1150" b="0">
                          <a:solidFill>
                            <a:srgbClr val="222222"/>
                          </a:solidFill>
                          <a:latin typeface="Arial"/>
                        </a:rPr>
                        <a:t>Vietnamese ASR benchmarks [1,15]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0">
                          <a:solidFill>
                            <a:srgbClr val="222222"/>
                          </a:solidFill>
                          <a:latin typeface="Arial"/>
                        </a:rPr>
                        <a:t>Vi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1">
                          <a:solidFill>
                            <a:srgbClr val="C00000"/>
                          </a:solidFill>
                          <a:latin typeface="Arial"/>
                        </a:rPr>
                        <a:t>No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1">
                          <a:solidFill>
                            <a:srgbClr val="C00000"/>
                          </a:solidFill>
                          <a:latin typeface="Arial"/>
                        </a:rPr>
                        <a:t>No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0">
                          <a:solidFill>
                            <a:srgbClr val="222222"/>
                          </a:solidFill>
                          <a:latin typeface="Arial"/>
                        </a:rPr>
                        <a:t>Partial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1">
                          <a:solidFill>
                            <a:srgbClr val="C00000"/>
                          </a:solidFill>
                          <a:latin typeface="Arial"/>
                        </a:rPr>
                        <a:t>No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0">
                          <a:solidFill>
                            <a:srgbClr val="222222"/>
                          </a:solidFill>
                          <a:latin typeface="Arial"/>
                        </a:rPr>
                        <a:t>Partial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sz="1150" b="1">
                          <a:solidFill>
                            <a:srgbClr val="1F4E79"/>
                          </a:solidFill>
                          <a:latin typeface="Arial"/>
                        </a:rPr>
                        <a:t>This work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0">
                          <a:solidFill>
                            <a:srgbClr val="222222"/>
                          </a:solidFill>
                          <a:latin typeface="Arial"/>
                        </a:rPr>
                        <a:t>Vi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1">
                          <a:solidFill>
                            <a:srgbClr val="2CA089"/>
                          </a:solidFill>
                          <a:latin typeface="Arial"/>
                        </a:rPr>
                        <a:t>Yes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1">
                          <a:solidFill>
                            <a:srgbClr val="2CA089"/>
                          </a:solidFill>
                          <a:latin typeface="Arial"/>
                        </a:rPr>
                        <a:t>Yes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1">
                          <a:solidFill>
                            <a:srgbClr val="2CA089"/>
                          </a:solidFill>
                          <a:latin typeface="Arial"/>
                        </a:rPr>
                        <a:t>Yes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1">
                          <a:solidFill>
                            <a:srgbClr val="2CA089"/>
                          </a:solidFill>
                          <a:latin typeface="Arial"/>
                        </a:rPr>
                        <a:t>Yes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1" dirty="0">
                          <a:solidFill>
                            <a:srgbClr val="2CA089"/>
                          </a:solidFill>
                          <a:latin typeface="Arial"/>
                        </a:rPr>
                        <a:t>Yes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57200" y="4828032"/>
            <a:ext cx="6400800" cy="274320"/>
          </a:xfrm>
          <a:prstGeom prst="rect">
            <a:avLst/>
          </a:prstGeom>
          <a:noFill/>
        </p:spPr>
        <p:txBody>
          <a:bodyPr wrap="square" lIns="25400" tIns="25400" rIns="25400" bIns="25400" anchor="t">
            <a:spAutoFit/>
          </a:bodyPr>
          <a:lstStyle/>
          <a:p>
            <a:r>
              <a:rPr sz="1100" b="0" i="1">
                <a:solidFill>
                  <a:srgbClr val="595959"/>
                </a:solidFill>
                <a:latin typeface="Arial"/>
              </a:rPr>
              <a:t>Table 1 — Related ASR benchmarks (green = supported, red = not).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5212080"/>
            <a:ext cx="11274552" cy="868680"/>
          </a:xfrm>
          <a:prstGeom prst="rect">
            <a:avLst/>
          </a:prstGeom>
          <a:noFill/>
        </p:spPr>
        <p:txBody>
          <a:bodyPr wrap="square" lIns="25400" tIns="25400" rIns="25400" bIns="25400" anchor="t">
            <a:spAutoFit/>
          </a:bodyPr>
          <a:lstStyle/>
          <a:p>
            <a:r>
              <a:rPr sz="1400" b="1" i="0">
                <a:solidFill>
                  <a:srgbClr val="1F4E79"/>
                </a:solidFill>
                <a:latin typeface="Arial"/>
              </a:rPr>
              <a:t>Four gaps we close:  </a:t>
            </a:r>
            <a:r>
              <a:rPr sz="1400" b="0" i="0">
                <a:solidFill>
                  <a:srgbClr val="222222"/>
                </a:solidFill>
                <a:latin typeface="Arial"/>
              </a:rPr>
              <a:t>G1 streaming settings not standardized · G2 latency &amp; cost reported in isolation · G3 robustness not tied to streaming · G4 no Vietnamese error breakdown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172200"/>
            <a:ext cx="11274552" cy="566928"/>
          </a:xfrm>
          <a:prstGeom prst="rect">
            <a:avLst/>
          </a:prstGeom>
          <a:solidFill>
            <a:srgbClr val="EAF1F8"/>
          </a:solidFill>
          <a:ln w="12700">
            <a:solidFill>
              <a:srgbClr val="2E75B6"/>
            </a:solidFill>
          </a:ln>
        </p:spPr>
        <p:txBody>
          <a:bodyPr wrap="square" lIns="101600" tIns="25400" rIns="25400" bIns="25400" anchor="ctr">
            <a:spAutoFit/>
          </a:bodyPr>
          <a:lstStyle/>
          <a:p>
            <a:r>
              <a:rPr sz="1500" b="1" i="0">
                <a:solidFill>
                  <a:srgbClr val="C00000"/>
                </a:solidFill>
                <a:latin typeface="Arial"/>
              </a:rPr>
              <a:t>➜  </a:t>
            </a:r>
            <a:r>
              <a:rPr sz="1500" b="1" i="0">
                <a:solidFill>
                  <a:srgbClr val="222222"/>
                </a:solidFill>
                <a:latin typeface="Arial"/>
              </a:rPr>
              <a:t>First Vietnamese benchmark to unify streaming, latency/RTF, robustness, error analysis &amp; reproducibility.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D3F9CE7-6400-2CC4-A5A3-5C55AD2C97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155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2618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B304A5B-A54F-4A67-93A1-9C57D7288E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1554480"/>
            <a:ext cx="11274552" cy="914400"/>
          </a:xfrm>
        </p:spPr>
        <p:txBody>
          <a:bodyPr wrap="square"/>
          <a:lstStyle/>
          <a:p>
            <a:pPr algn="l"/>
            <a:r>
              <a:rPr sz="1200" b="1" i="0" dirty="0">
                <a:solidFill>
                  <a:srgbClr val="2E75B6"/>
                </a:solidFill>
                <a:latin typeface="Arial"/>
              </a:rPr>
              <a:t>5. RESEARCH GAPS</a:t>
            </a:r>
          </a:p>
          <a:p>
            <a:pPr algn="l">
              <a:spcBef>
                <a:spcPts val="300"/>
              </a:spcBef>
            </a:pPr>
            <a:r>
              <a:rPr sz="2200" b="1" i="0" dirty="0">
                <a:solidFill>
                  <a:srgbClr val="1F4E79"/>
                </a:solidFill>
                <a:latin typeface="Arial"/>
              </a:rPr>
              <a:t>Four gaps motivate a system-oriented streaming benchmark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514600"/>
            <a:ext cx="5394960" cy="1371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spAutoFit/>
          </a:bodyPr>
          <a:lstStyle/>
          <a:p>
            <a:r>
              <a:rPr sz="1800" b="1" i="0">
                <a:solidFill>
                  <a:srgbClr val="2E75B6"/>
                </a:solidFill>
                <a:latin typeface="Arial"/>
              </a:rPr>
              <a:t>G1  </a:t>
            </a:r>
            <a:r>
              <a:rPr sz="1500" b="1" i="0">
                <a:solidFill>
                  <a:srgbClr val="1F4E79"/>
                </a:solidFill>
                <a:latin typeface="Arial"/>
              </a:rPr>
              <a:t>Streaming settings not standardized</a:t>
            </a:r>
          </a:p>
          <a:p>
            <a:pPr>
              <a:spcBef>
                <a:spcPts val="300"/>
              </a:spcBef>
            </a:pPr>
            <a:r>
              <a:rPr sz="1350" b="0" i="0">
                <a:solidFill>
                  <a:srgbClr val="222222"/>
                </a:solidFill>
                <a:latin typeface="Arial"/>
              </a:rPr>
              <a:t>Chunk size, look-ahead and overlap vary across papers, so reported streaming WER is not comparable.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09360" y="2514600"/>
            <a:ext cx="5394960" cy="1371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spAutoFit/>
          </a:bodyPr>
          <a:lstStyle/>
          <a:p>
            <a:r>
              <a:rPr sz="1800" b="1" i="0">
                <a:solidFill>
                  <a:srgbClr val="2E75B6"/>
                </a:solidFill>
                <a:latin typeface="Arial"/>
              </a:rPr>
              <a:t>G2  </a:t>
            </a:r>
            <a:r>
              <a:rPr sz="1500" b="1" i="0">
                <a:solidFill>
                  <a:srgbClr val="1F4E79"/>
                </a:solidFill>
                <a:latin typeface="Arial"/>
              </a:rPr>
              <a:t>Latency &amp; cost reported in isolation</a:t>
            </a:r>
          </a:p>
          <a:p>
            <a:pPr>
              <a:spcBef>
                <a:spcPts val="300"/>
              </a:spcBef>
            </a:pPr>
            <a:r>
              <a:rPr sz="1350" b="0" i="0">
                <a:solidFill>
                  <a:srgbClr val="222222"/>
                </a:solidFill>
                <a:latin typeface="Arial"/>
              </a:rPr>
              <a:t>WER, ΔWER (streaming − offline) and RTF are rarely reported together under the same latency profiles.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3977639"/>
            <a:ext cx="5394960" cy="1371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spAutoFit/>
          </a:bodyPr>
          <a:lstStyle/>
          <a:p>
            <a:r>
              <a:rPr sz="1800" b="1" i="0">
                <a:solidFill>
                  <a:srgbClr val="2E75B6"/>
                </a:solidFill>
                <a:latin typeface="Arial"/>
              </a:rPr>
              <a:t>G3  </a:t>
            </a:r>
            <a:r>
              <a:rPr sz="1500" b="1" i="0">
                <a:solidFill>
                  <a:srgbClr val="1F4E79"/>
                </a:solidFill>
                <a:latin typeface="Arial"/>
              </a:rPr>
              <a:t>Robustness not tied to streaming</a:t>
            </a:r>
          </a:p>
          <a:p>
            <a:pPr>
              <a:spcBef>
                <a:spcPts val="300"/>
              </a:spcBef>
            </a:pPr>
            <a:r>
              <a:rPr sz="1350" b="0" i="0">
                <a:solidFill>
                  <a:srgbClr val="222222"/>
                </a:solidFill>
                <a:latin typeface="Arial"/>
              </a:rPr>
              <a:t>Distribution-shift robustness is studied offline; streaming can amplify degradation but it goes unmeasured.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09360" y="3977639"/>
            <a:ext cx="5394960" cy="1371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spAutoFit/>
          </a:bodyPr>
          <a:lstStyle/>
          <a:p>
            <a:r>
              <a:rPr sz="1800" b="1" i="0">
                <a:solidFill>
                  <a:srgbClr val="2E75B6"/>
                </a:solidFill>
                <a:latin typeface="Arial"/>
              </a:rPr>
              <a:t>G4  </a:t>
            </a:r>
            <a:r>
              <a:rPr sz="1500" b="1" i="0">
                <a:solidFill>
                  <a:srgbClr val="1F4E79"/>
                </a:solidFill>
                <a:latin typeface="Arial"/>
              </a:rPr>
              <a:t>No Vietnamese error breakdown</a:t>
            </a:r>
          </a:p>
          <a:p>
            <a:pPr>
              <a:spcBef>
                <a:spcPts val="300"/>
              </a:spcBef>
            </a:pPr>
            <a:r>
              <a:rPr sz="1350" b="0" i="0">
                <a:solidFill>
                  <a:srgbClr val="222222"/>
                </a:solidFill>
                <a:latin typeface="Arial"/>
              </a:rPr>
              <a:t>Numerals, punctuation, named entities and code-switching are not analyzed for Vietnamese streaming ASR.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5806440"/>
            <a:ext cx="11274552" cy="566928"/>
          </a:xfrm>
          <a:prstGeom prst="rect">
            <a:avLst/>
          </a:prstGeom>
          <a:solidFill>
            <a:srgbClr val="EAF1F8"/>
          </a:solidFill>
          <a:ln w="12700">
            <a:solidFill>
              <a:srgbClr val="2E75B6"/>
            </a:solidFill>
          </a:ln>
        </p:spPr>
        <p:txBody>
          <a:bodyPr wrap="square" lIns="101600" tIns="25400" rIns="25400" bIns="25400" anchor="ctr">
            <a:spAutoFit/>
          </a:bodyPr>
          <a:lstStyle/>
          <a:p>
            <a:r>
              <a:rPr sz="1500" b="1" i="0">
                <a:solidFill>
                  <a:srgbClr val="C00000"/>
                </a:solidFill>
                <a:latin typeface="Arial"/>
              </a:rPr>
              <a:t>➜  </a:t>
            </a:r>
            <a:r>
              <a:rPr sz="1500" b="1" i="0">
                <a:solidFill>
                  <a:srgbClr val="222222"/>
                </a:solidFill>
                <a:latin typeface="Arial"/>
              </a:rPr>
              <a:t>Our contribution: a reproducible protocol + robustness scorecard + preliminary error taxonomy that close G1–G4.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7D85A46-C763-E43C-D5F6-D889BE3ECC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155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810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B304A5B-A54F-4A67-93A1-9C57D7288E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1632374"/>
            <a:ext cx="11274552" cy="914400"/>
          </a:xfrm>
        </p:spPr>
        <p:txBody>
          <a:bodyPr wrap="square"/>
          <a:lstStyle/>
          <a:p>
            <a:pPr algn="l"/>
            <a:r>
              <a:rPr sz="1200" b="1" i="0" dirty="0">
                <a:solidFill>
                  <a:srgbClr val="2E75B6"/>
                </a:solidFill>
                <a:latin typeface="Arial"/>
              </a:rPr>
              <a:t>6. PROPOSED METHODOLOGY</a:t>
            </a:r>
          </a:p>
          <a:p>
            <a:pPr algn="l">
              <a:spcBef>
                <a:spcPts val="300"/>
              </a:spcBef>
            </a:pPr>
            <a:r>
              <a:rPr sz="2200" b="1" i="0" dirty="0">
                <a:solidFill>
                  <a:srgbClr val="1F4E79"/>
                </a:solidFill>
                <a:latin typeface="Arial"/>
              </a:rPr>
              <a:t>A reproducible pipeline: fixed-size chunking, three latency budgets, one command</a:t>
            </a:r>
          </a:p>
        </p:txBody>
      </p:sp>
      <p:pic>
        <p:nvPicPr>
          <p:cNvPr id="5" name="Picture 4" descr="pipelin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438" y="2331720"/>
            <a:ext cx="4928803" cy="3657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6035040"/>
            <a:ext cx="5669280" cy="274320"/>
          </a:xfrm>
          <a:prstGeom prst="rect">
            <a:avLst/>
          </a:prstGeom>
          <a:noFill/>
        </p:spPr>
        <p:txBody>
          <a:bodyPr wrap="square" lIns="25400" tIns="25400" rIns="25400" bIns="25400" anchor="t">
            <a:spAutoFit/>
          </a:bodyPr>
          <a:lstStyle/>
          <a:p>
            <a:r>
              <a:rPr sz="1100" b="0" i="1">
                <a:solidFill>
                  <a:srgbClr val="595959"/>
                </a:solidFill>
                <a:latin typeface="Arial"/>
              </a:rPr>
              <a:t>Fig. 1 — Evaluation pipeline (4 stages).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400800" y="2331720"/>
          <a:ext cx="5349240" cy="13167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91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9184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Arial"/>
                        </a:rPr>
                        <a:t>Profile</a:t>
                      </a:r>
                    </a:p>
                  </a:txBody>
                  <a:tcPr marL="50800" marR="50800" marT="12700" marB="12700" anchor="ctr"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Arial"/>
                        </a:rPr>
                        <a:t>Chunk</a:t>
                      </a:r>
                    </a:p>
                  </a:txBody>
                  <a:tcPr marL="50800" marR="50800" marT="12700" marB="12700" anchor="ctr"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Arial"/>
                        </a:rPr>
                        <a:t>Overlap</a:t>
                      </a:r>
                    </a:p>
                  </a:txBody>
                  <a:tcPr marL="50800" marR="50800" marT="12700" marB="12700" anchor="ctr"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Arial"/>
                        </a:rPr>
                        <a:t>Look-ahead</a:t>
                      </a:r>
                    </a:p>
                  </a:txBody>
                  <a:tcPr marL="50800" marR="50800" marT="12700" marB="12700" anchor="ctr">
                    <a:solidFill>
                      <a:srgbClr val="1F4E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222222"/>
                          </a:solidFill>
                          <a:latin typeface="Arial"/>
                        </a:rPr>
                        <a:t>Low latency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Arial"/>
                        </a:rPr>
                        <a:t>1200 ms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Arial"/>
                        </a:rPr>
                        <a:t>200 ms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Arial"/>
                        </a:rPr>
                        <a:t>0 ms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222222"/>
                          </a:solidFill>
                          <a:latin typeface="Arial"/>
                        </a:rPr>
                        <a:t>Balanced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Arial"/>
                        </a:rPr>
                        <a:t>2400 ms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Arial"/>
                        </a:rPr>
                        <a:t>200 ms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Arial"/>
                        </a:rPr>
                        <a:t>0 ms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222222"/>
                          </a:solidFill>
                          <a:latin typeface="Arial"/>
                        </a:rPr>
                        <a:t>High context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Arial"/>
                        </a:rPr>
                        <a:t>4000 ms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Arial"/>
                        </a:rPr>
                        <a:t>200 ms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Arial"/>
                        </a:rPr>
                        <a:t>0 ms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400800" y="3840480"/>
            <a:ext cx="5349240" cy="2651760"/>
          </a:xfrm>
          <a:prstGeom prst="rect">
            <a:avLst/>
          </a:prstGeom>
          <a:noFill/>
        </p:spPr>
        <p:txBody>
          <a:bodyPr wrap="square" lIns="25400" tIns="25400" rIns="25400" bIns="25400" anchor="t">
            <a:spAutoFit/>
          </a:bodyPr>
          <a:lstStyle/>
          <a:p>
            <a:pPr marL="512064" lvl="1" indent="-219456">
              <a:spcAft>
                <a:spcPts val="400"/>
              </a:spcAft>
              <a:buFont typeface="Arial"/>
              <a:buChar char="–"/>
            </a:pPr>
            <a:r>
              <a:rPr sz="1400" b="0" i="0">
                <a:solidFill>
                  <a:srgbClr val="222222"/>
                </a:solidFill>
                <a:latin typeface="Arial"/>
              </a:rPr>
              <a:t>Data: VIVOS (clean) · VLSP2020 (spontaneous) · Viet YouTube v2 (in-the-wild) · Speech-MASSIVE_vie (assistant) — 300-utt subsets, unified normalization.</a:t>
            </a:r>
          </a:p>
          <a:p>
            <a:pPr marL="512064" lvl="1" indent="-219456">
              <a:spcAft>
                <a:spcPts val="400"/>
              </a:spcAft>
              <a:buFont typeface="Arial"/>
              <a:buChar char="–"/>
            </a:pPr>
            <a:r>
              <a:rPr sz="1400" b="0" i="0">
                <a:solidFill>
                  <a:srgbClr val="222222"/>
                </a:solidFill>
                <a:latin typeface="Arial"/>
              </a:rPr>
              <a:t>Streaming models: ChunkFormer-CTC-large (110M) · wav2vec2-base-vi (95M) — swept over all 3 profiles.</a:t>
            </a:r>
          </a:p>
          <a:p>
            <a:pPr marL="512064" lvl="1" indent="-219456">
              <a:spcAft>
                <a:spcPts val="400"/>
              </a:spcAft>
              <a:buFont typeface="Arial"/>
              <a:buChar char="–"/>
            </a:pPr>
            <a:r>
              <a:rPr sz="1400" b="0" i="0">
                <a:solidFill>
                  <a:srgbClr val="222222"/>
                </a:solidFill>
                <a:latin typeface="Arial"/>
              </a:rPr>
              <a:t>Offline baselines: PhoWhisper-large &amp; Whisper-large-v3 (1.55B).</a:t>
            </a:r>
          </a:p>
          <a:p>
            <a:pPr marL="512064" lvl="1" indent="-219456">
              <a:spcAft>
                <a:spcPts val="400"/>
              </a:spcAft>
              <a:buFont typeface="Arial"/>
              <a:buChar char="–"/>
            </a:pPr>
            <a:r>
              <a:rPr sz="1400" b="0" i="0">
                <a:solidFill>
                  <a:srgbClr val="222222"/>
                </a:solidFill>
                <a:latin typeface="Arial"/>
              </a:rPr>
              <a:t>Metrics: strict WER + 95% bootstrap CI · RTF &amp; throughput (1× H100) · streaming stability. Inference-only — no retraining.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BF118F8-515A-E38A-A550-A243EB39F7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155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5364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B304A5B-A54F-4A67-93A1-9C57D7288E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1431036"/>
            <a:ext cx="11274552" cy="914400"/>
          </a:xfrm>
        </p:spPr>
        <p:txBody>
          <a:bodyPr wrap="square"/>
          <a:lstStyle/>
          <a:p>
            <a:pPr algn="l"/>
            <a:r>
              <a:rPr sz="1200" b="1" i="0" dirty="0">
                <a:solidFill>
                  <a:srgbClr val="2E75B6"/>
                </a:solidFill>
                <a:latin typeface="Arial"/>
              </a:rPr>
              <a:t>7. RESULTS &amp; DISCUSSION</a:t>
            </a:r>
          </a:p>
          <a:p>
            <a:pPr algn="l">
              <a:spcBef>
                <a:spcPts val="300"/>
              </a:spcBef>
            </a:pPr>
            <a:r>
              <a:rPr sz="2200" b="1" i="0" dirty="0">
                <a:solidFill>
                  <a:srgbClr val="1F4E79"/>
                </a:solidFill>
                <a:latin typeface="Arial"/>
              </a:rPr>
              <a:t>Streaming inflates WER far beyond the offline gap — worst on spontaneous speech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331720"/>
          <a:ext cx="6903720" cy="27980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0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86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0896">
                <a:tc>
                  <a:txBody>
                    <a:bodyPr/>
                    <a:lstStyle/>
                    <a:p>
                      <a:pPr algn="ctr"/>
                      <a:r>
                        <a:rPr sz="1150" b="1">
                          <a:solidFill>
                            <a:srgbClr val="FFFFFF"/>
                          </a:solidFill>
                          <a:latin typeface="Arial"/>
                        </a:rPr>
                        <a:t>Model</a:t>
                      </a:r>
                    </a:p>
                  </a:txBody>
                  <a:tcPr marL="50800" marR="50800" marT="12700" marB="12700" anchor="ctr"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1">
                          <a:solidFill>
                            <a:srgbClr val="FFFFFF"/>
                          </a:solidFill>
                          <a:latin typeface="Arial"/>
                        </a:rPr>
                        <a:t>Dataset</a:t>
                      </a:r>
                    </a:p>
                  </a:txBody>
                  <a:tcPr marL="50800" marR="50800" marT="12700" marB="12700" anchor="ctr"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1">
                          <a:solidFill>
                            <a:srgbClr val="FFFFFF"/>
                          </a:solidFill>
                          <a:latin typeface="Arial"/>
                        </a:rPr>
                        <a:t>Offline</a:t>
                      </a:r>
                    </a:p>
                  </a:txBody>
                  <a:tcPr marL="50800" marR="50800" marT="12700" marB="12700" anchor="ctr"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1">
                          <a:solidFill>
                            <a:srgbClr val="FFFFFF"/>
                          </a:solidFill>
                          <a:latin typeface="Arial"/>
                        </a:rPr>
                        <a:t>Streaming</a:t>
                      </a:r>
                    </a:p>
                  </a:txBody>
                  <a:tcPr marL="50800" marR="50800" marT="12700" marB="12700" anchor="ctr"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1">
                          <a:solidFill>
                            <a:srgbClr val="FFFFFF"/>
                          </a:solidFill>
                          <a:latin typeface="Arial"/>
                        </a:rPr>
                        <a:t>ΔWER</a:t>
                      </a:r>
                    </a:p>
                  </a:txBody>
                  <a:tcPr marL="50800" marR="50800" marT="12700" marB="12700" anchor="ctr">
                    <a:solidFill>
                      <a:srgbClr val="1F4E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algn="l"/>
                      <a:r>
                        <a:rPr sz="1150" b="1">
                          <a:solidFill>
                            <a:srgbClr val="1F4E79"/>
                          </a:solidFill>
                          <a:latin typeface="Arial"/>
                        </a:rPr>
                        <a:t>ChunkFormer-CTC (110M)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50" b="0">
                          <a:solidFill>
                            <a:srgbClr val="222222"/>
                          </a:solidFill>
                          <a:latin typeface="Arial"/>
                        </a:rPr>
                        <a:t>VIVOS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0">
                          <a:solidFill>
                            <a:srgbClr val="222222"/>
                          </a:solidFill>
                          <a:latin typeface="Arial"/>
                        </a:rPr>
                        <a:t>3.44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0">
                          <a:solidFill>
                            <a:srgbClr val="222222"/>
                          </a:solidFill>
                          <a:latin typeface="Arial"/>
                        </a:rPr>
                        <a:t>6.17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0">
                          <a:solidFill>
                            <a:srgbClr val="222222"/>
                          </a:solidFill>
                          <a:latin typeface="Arial"/>
                        </a:rPr>
                        <a:t>+2.74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algn="l"/>
                      <a:endParaRPr/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50" b="0">
                          <a:solidFill>
                            <a:srgbClr val="222222"/>
                          </a:solidFill>
                          <a:latin typeface="Arial"/>
                        </a:rPr>
                        <a:t>VLSP2020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0">
                          <a:solidFill>
                            <a:srgbClr val="222222"/>
                          </a:solidFill>
                          <a:latin typeface="Arial"/>
                        </a:rPr>
                        <a:t>3.83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1">
                          <a:solidFill>
                            <a:srgbClr val="C00000"/>
                          </a:solidFill>
                          <a:latin typeface="Arial"/>
                        </a:rPr>
                        <a:t>50.64</a:t>
                      </a:r>
                    </a:p>
                  </a:txBody>
                  <a:tcPr marL="50800" marR="50800" marT="12700" marB="12700" anchor="ctr">
                    <a:solidFill>
                      <a:srgbClr val="FCE4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1">
                          <a:solidFill>
                            <a:srgbClr val="C00000"/>
                          </a:solidFill>
                          <a:latin typeface="Arial"/>
                        </a:rPr>
                        <a:t>+46.81</a:t>
                      </a:r>
                    </a:p>
                  </a:txBody>
                  <a:tcPr marL="50800" marR="50800" marT="12700" marB="12700" anchor="ctr">
                    <a:solidFill>
                      <a:srgbClr val="FCE4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algn="l"/>
                      <a:endParaRPr/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50" b="0">
                          <a:solidFill>
                            <a:srgbClr val="222222"/>
                          </a:solidFill>
                          <a:latin typeface="Arial"/>
                        </a:rPr>
                        <a:t>Viet YouTube v2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0">
                          <a:solidFill>
                            <a:srgbClr val="222222"/>
                          </a:solidFill>
                          <a:latin typeface="Arial"/>
                        </a:rPr>
                        <a:t>4.48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0">
                          <a:solidFill>
                            <a:srgbClr val="222222"/>
                          </a:solidFill>
                          <a:latin typeface="Arial"/>
                        </a:rPr>
                        <a:t>5.44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0">
                          <a:solidFill>
                            <a:srgbClr val="222222"/>
                          </a:solidFill>
                          <a:latin typeface="Arial"/>
                        </a:rPr>
                        <a:t>+0.96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algn="l"/>
                      <a:endParaRPr/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50" b="0">
                          <a:solidFill>
                            <a:srgbClr val="222222"/>
                          </a:solidFill>
                          <a:latin typeface="Arial"/>
                        </a:rPr>
                        <a:t>Speech-MASSIVE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0">
                          <a:solidFill>
                            <a:srgbClr val="222222"/>
                          </a:solidFill>
                          <a:latin typeface="Arial"/>
                        </a:rPr>
                        <a:t>18.78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0">
                          <a:solidFill>
                            <a:srgbClr val="222222"/>
                          </a:solidFill>
                          <a:latin typeface="Arial"/>
                        </a:rPr>
                        <a:t>21.38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0">
                          <a:solidFill>
                            <a:srgbClr val="222222"/>
                          </a:solidFill>
                          <a:latin typeface="Arial"/>
                        </a:rPr>
                        <a:t>+2.60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algn="l"/>
                      <a:r>
                        <a:rPr sz="1150" b="1">
                          <a:solidFill>
                            <a:srgbClr val="1F4E79"/>
                          </a:solidFill>
                          <a:latin typeface="Arial"/>
                        </a:rPr>
                        <a:t>wav2vec2-base-vi (95M)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50" b="0">
                          <a:solidFill>
                            <a:srgbClr val="222222"/>
                          </a:solidFill>
                          <a:latin typeface="Arial"/>
                        </a:rPr>
                        <a:t>VIVOS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0">
                          <a:solidFill>
                            <a:srgbClr val="222222"/>
                          </a:solidFill>
                          <a:latin typeface="Arial"/>
                        </a:rPr>
                        <a:t>8.88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0">
                          <a:solidFill>
                            <a:srgbClr val="222222"/>
                          </a:solidFill>
                          <a:latin typeface="Arial"/>
                        </a:rPr>
                        <a:t>12.32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0">
                          <a:solidFill>
                            <a:srgbClr val="222222"/>
                          </a:solidFill>
                          <a:latin typeface="Arial"/>
                        </a:rPr>
                        <a:t>+3.44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algn="l"/>
                      <a:endParaRPr/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50" b="0">
                          <a:solidFill>
                            <a:srgbClr val="222222"/>
                          </a:solidFill>
                          <a:latin typeface="Arial"/>
                        </a:rPr>
                        <a:t>VLSP2020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0">
                          <a:solidFill>
                            <a:srgbClr val="222222"/>
                          </a:solidFill>
                          <a:latin typeface="Arial"/>
                        </a:rPr>
                        <a:t>10.09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1">
                          <a:solidFill>
                            <a:srgbClr val="C00000"/>
                          </a:solidFill>
                          <a:latin typeface="Arial"/>
                        </a:rPr>
                        <a:t>52.74</a:t>
                      </a:r>
                    </a:p>
                  </a:txBody>
                  <a:tcPr marL="50800" marR="50800" marT="12700" marB="12700" anchor="ctr">
                    <a:solidFill>
                      <a:srgbClr val="FCE4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1">
                          <a:solidFill>
                            <a:srgbClr val="C00000"/>
                          </a:solidFill>
                          <a:latin typeface="Arial"/>
                        </a:rPr>
                        <a:t>+42.65</a:t>
                      </a:r>
                    </a:p>
                  </a:txBody>
                  <a:tcPr marL="50800" marR="50800" marT="12700" marB="12700" anchor="ctr">
                    <a:solidFill>
                      <a:srgbClr val="FCE4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algn="l"/>
                      <a:endParaRPr/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50" b="0">
                          <a:solidFill>
                            <a:srgbClr val="222222"/>
                          </a:solidFill>
                          <a:latin typeface="Arial"/>
                        </a:rPr>
                        <a:t>Viet YouTube v2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0">
                          <a:solidFill>
                            <a:srgbClr val="222222"/>
                          </a:solidFill>
                          <a:latin typeface="Arial"/>
                        </a:rPr>
                        <a:t>7.90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0">
                          <a:solidFill>
                            <a:srgbClr val="222222"/>
                          </a:solidFill>
                          <a:latin typeface="Arial"/>
                        </a:rPr>
                        <a:t>8.31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0">
                          <a:solidFill>
                            <a:srgbClr val="222222"/>
                          </a:solidFill>
                          <a:latin typeface="Arial"/>
                        </a:rPr>
                        <a:t>+0.40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algn="l"/>
                      <a:endParaRPr/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50" b="0">
                          <a:solidFill>
                            <a:srgbClr val="222222"/>
                          </a:solidFill>
                          <a:latin typeface="Arial"/>
                        </a:rPr>
                        <a:t>Speech-MASSIVE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0">
                          <a:solidFill>
                            <a:srgbClr val="222222"/>
                          </a:solidFill>
                          <a:latin typeface="Arial"/>
                        </a:rPr>
                        <a:t>27.71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0">
                          <a:solidFill>
                            <a:srgbClr val="222222"/>
                          </a:solidFill>
                          <a:latin typeface="Arial"/>
                        </a:rPr>
                        <a:t>30.38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0">
                          <a:solidFill>
                            <a:srgbClr val="222222"/>
                          </a:solidFill>
                          <a:latin typeface="Arial"/>
                        </a:rPr>
                        <a:t>+2.68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57200" y="5349240"/>
            <a:ext cx="6858000" cy="274320"/>
          </a:xfrm>
          <a:prstGeom prst="rect">
            <a:avLst/>
          </a:prstGeom>
          <a:noFill/>
        </p:spPr>
        <p:txBody>
          <a:bodyPr wrap="square" lIns="25400" tIns="25400" rIns="25400" bIns="25400" anchor="t">
            <a:spAutoFit/>
          </a:bodyPr>
          <a:lstStyle/>
          <a:p>
            <a:r>
              <a:rPr sz="1100" b="0" i="1">
                <a:solidFill>
                  <a:srgbClr val="595959"/>
                </a:solidFill>
                <a:latin typeface="Arial"/>
              </a:rPr>
              <a:t>Table 2 — WER (%). Offline PhoWhisper / Whisper baselines in paper.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56F4968-BD8B-DDFD-4D2D-099CEB5FDE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143103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635240" y="2468880"/>
            <a:ext cx="4114800" cy="2926080"/>
          </a:xfrm>
          <a:prstGeom prst="rect">
            <a:avLst/>
          </a:prstGeom>
          <a:noFill/>
        </p:spPr>
        <p:txBody>
          <a:bodyPr wrap="square" lIns="25400" tIns="25400" rIns="25400" bIns="25400" anchor="t">
            <a:spAutoFit/>
          </a:bodyPr>
          <a:lstStyle/>
          <a:p>
            <a:pPr marL="237744" indent="-201168">
              <a:spcAft>
                <a:spcPts val="700"/>
              </a:spcAft>
              <a:buFont typeface="Arial"/>
              <a:buChar char="•"/>
            </a:pPr>
            <a:r>
              <a:rPr sz="1600" b="1" i="0">
                <a:solidFill>
                  <a:srgbClr val="1F4E79"/>
                </a:solidFill>
                <a:latin typeface="Arial"/>
              </a:rPr>
              <a:t>Offline gap is small everywhere — streaming reveals it.</a:t>
            </a:r>
          </a:p>
          <a:p>
            <a:pPr marL="512064" lvl="1" indent="-219456">
              <a:spcAft>
                <a:spcPts val="400"/>
              </a:spcAft>
              <a:buFont typeface="Arial"/>
              <a:buChar char="–"/>
            </a:pPr>
            <a:r>
              <a:rPr sz="1400" b="0" i="0">
                <a:solidFill>
                  <a:srgbClr val="222222"/>
                </a:solidFill>
                <a:latin typeface="Arial"/>
              </a:rPr>
              <a:t>VLSP2020 (spontaneous) collapses to ~50% streaming: +40–47 pp.</a:t>
            </a:r>
          </a:p>
          <a:p>
            <a:pPr marL="512064" lvl="1" indent="-219456">
              <a:spcAft>
                <a:spcPts val="400"/>
              </a:spcAft>
              <a:buFont typeface="Arial"/>
              <a:buChar char="–"/>
            </a:pPr>
            <a:r>
              <a:rPr sz="1400" b="0" i="0">
                <a:solidFill>
                  <a:srgbClr val="222222"/>
                </a:solidFill>
                <a:latin typeface="Arial"/>
              </a:rPr>
              <a:t>Clean (VIVOS) &amp; in-the-wild (YouTube) stay well-behaved.</a:t>
            </a:r>
          </a:p>
          <a:p>
            <a:pPr marL="512064" lvl="1" indent="-219456">
              <a:spcAft>
                <a:spcPts val="400"/>
              </a:spcAft>
              <a:buFont typeface="Arial"/>
              <a:buChar char="–"/>
            </a:pPr>
            <a:r>
              <a:rPr sz="1400" b="0" i="0">
                <a:solidFill>
                  <a:srgbClr val="222222"/>
                </a:solidFill>
                <a:latin typeface="Arial"/>
              </a:rPr>
              <a:t>Robustness scorecard @ 4000 ms: VLSP2020 shift +44 pp / +720% vs clean VIVOS.</a:t>
            </a:r>
          </a:p>
          <a:p>
            <a:pPr marL="237744" indent="-201168">
              <a:spcAft>
                <a:spcPts val="700"/>
              </a:spcAft>
              <a:buFont typeface="Arial"/>
              <a:buChar char="•"/>
            </a:pPr>
            <a:r>
              <a:rPr sz="1600" b="1" i="0">
                <a:solidFill>
                  <a:srgbClr val="1F4E79"/>
                </a:solidFill>
                <a:latin typeface="Arial"/>
              </a:rPr>
              <a:t>Offline ranking ≠ streaming ranking.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5870448"/>
            <a:ext cx="11274552" cy="566928"/>
          </a:xfrm>
          <a:prstGeom prst="rect">
            <a:avLst/>
          </a:prstGeom>
          <a:solidFill>
            <a:srgbClr val="EAF1F8"/>
          </a:solidFill>
          <a:ln w="12700">
            <a:solidFill>
              <a:srgbClr val="2E75B6"/>
            </a:solidFill>
          </a:ln>
        </p:spPr>
        <p:txBody>
          <a:bodyPr wrap="square" lIns="101600" tIns="25400" rIns="25400" bIns="25400" anchor="ctr">
            <a:spAutoFit/>
          </a:bodyPr>
          <a:lstStyle/>
          <a:p>
            <a:r>
              <a:rPr sz="1500" b="1" i="0">
                <a:solidFill>
                  <a:srgbClr val="C00000"/>
                </a:solidFill>
                <a:latin typeface="Arial"/>
              </a:rPr>
              <a:t>➜  </a:t>
            </a:r>
            <a:r>
              <a:rPr sz="1500" b="1" i="0">
                <a:solidFill>
                  <a:srgbClr val="222222"/>
                </a:solidFill>
                <a:latin typeface="Arial"/>
              </a:rPr>
              <a:t>Two models with near-identical offline WER diverge by tens of points once streamed.</a:t>
            </a:r>
          </a:p>
        </p:txBody>
      </p:sp>
    </p:spTree>
    <p:extLst>
      <p:ext uri="{BB962C8B-B14F-4D97-AF65-F5344CB8AC3E}">
        <p14:creationId xmlns:p14="http://schemas.microsoft.com/office/powerpoint/2010/main" val="18414681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B304A5B-A54F-4A67-93A1-9C57D7288E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1353312"/>
            <a:ext cx="11274552" cy="914400"/>
          </a:xfrm>
        </p:spPr>
        <p:txBody>
          <a:bodyPr wrap="square"/>
          <a:lstStyle/>
          <a:p>
            <a:pPr algn="l"/>
            <a:r>
              <a:rPr sz="1200" b="1" i="0" dirty="0">
                <a:solidFill>
                  <a:srgbClr val="2E75B6"/>
                </a:solidFill>
                <a:latin typeface="Arial"/>
              </a:rPr>
              <a:t>8. COMPARATIVE ANALYSIS</a:t>
            </a:r>
          </a:p>
          <a:p>
            <a:pPr algn="l">
              <a:spcBef>
                <a:spcPts val="300"/>
              </a:spcBef>
            </a:pPr>
            <a:r>
              <a:rPr sz="2200" b="1" i="0" dirty="0">
                <a:solidFill>
                  <a:srgbClr val="1F4E79"/>
                </a:solidFill>
                <a:latin typeface="Arial"/>
              </a:rPr>
              <a:t>Latency helps every model — but </a:t>
            </a:r>
            <a:r>
              <a:rPr sz="2200" b="1" i="0" dirty="0" err="1">
                <a:solidFill>
                  <a:srgbClr val="1F4E79"/>
                </a:solidFill>
                <a:latin typeface="Arial"/>
              </a:rPr>
              <a:t>ChunkFormer</a:t>
            </a:r>
            <a:r>
              <a:rPr sz="2200" b="1" i="0" dirty="0">
                <a:solidFill>
                  <a:srgbClr val="1F4E79"/>
                </a:solidFill>
                <a:latin typeface="Arial"/>
              </a:rPr>
              <a:t> leads accuracy, wav2vec2 leads speed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D196ED-F21A-1A07-AEE3-5DDA3850E7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1353312"/>
          </a:xfrm>
          <a:prstGeom prst="rect">
            <a:avLst/>
          </a:prstGeom>
        </p:spPr>
      </p:pic>
      <p:pic>
        <p:nvPicPr>
          <p:cNvPr id="5" name="Picture 4" descr="fig_frontier_wer_latenc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796" y="2286000"/>
            <a:ext cx="5170647" cy="340156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5742432"/>
            <a:ext cx="5577840" cy="274320"/>
          </a:xfrm>
          <a:prstGeom prst="rect">
            <a:avLst/>
          </a:prstGeom>
          <a:noFill/>
        </p:spPr>
        <p:txBody>
          <a:bodyPr wrap="square" lIns="25400" tIns="25400" rIns="25400" bIns="25400" anchor="t">
            <a:spAutoFit/>
          </a:bodyPr>
          <a:lstStyle/>
          <a:p>
            <a:r>
              <a:rPr sz="1100" b="0" i="1">
                <a:solidFill>
                  <a:srgbClr val="595959"/>
                </a:solidFill>
                <a:latin typeface="Arial"/>
              </a:rPr>
              <a:t>Fig. 2 — Streaming WER (95% CI) across 1200 / 2400 / 4000 ms.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309360" y="2286000"/>
          <a:ext cx="5623560" cy="1828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14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0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44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algn="ctr"/>
                      <a:r>
                        <a:rPr sz="1150" b="1">
                          <a:solidFill>
                            <a:srgbClr val="FFFFFF"/>
                          </a:solidFill>
                          <a:latin typeface="Arial"/>
                        </a:rPr>
                        <a:t>Model</a:t>
                      </a:r>
                    </a:p>
                  </a:txBody>
                  <a:tcPr marL="50800" marR="50800" marT="12700" marB="12700" anchor="ctr"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1">
                          <a:solidFill>
                            <a:srgbClr val="FFFFFF"/>
                          </a:solidFill>
                          <a:latin typeface="Arial"/>
                        </a:rPr>
                        <a:t>RTF</a:t>
                      </a:r>
                    </a:p>
                  </a:txBody>
                  <a:tcPr marL="50800" marR="50800" marT="12700" marB="12700" anchor="ctr"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1">
                          <a:solidFill>
                            <a:srgbClr val="FFFFFF"/>
                          </a:solidFill>
                          <a:latin typeface="Arial"/>
                        </a:rPr>
                        <a:t>Throughput</a:t>
                      </a:r>
                    </a:p>
                  </a:txBody>
                  <a:tcPr marL="50800" marR="50800" marT="12700" marB="12700" anchor="ctr"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1">
                          <a:solidFill>
                            <a:srgbClr val="FFFFFF"/>
                          </a:solidFill>
                          <a:latin typeface="Arial"/>
                        </a:rPr>
                        <a:t>Mode</a:t>
                      </a:r>
                    </a:p>
                  </a:txBody>
                  <a:tcPr marL="50800" marR="50800" marT="12700" marB="12700" anchor="ctr">
                    <a:solidFill>
                      <a:srgbClr val="1F4E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/>
                      <a:r>
                        <a:rPr sz="1150" b="1">
                          <a:solidFill>
                            <a:srgbClr val="1F4E79"/>
                          </a:solidFill>
                          <a:latin typeface="Arial"/>
                        </a:rPr>
                        <a:t>ChunkFormer-CTC (110M)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0">
                          <a:solidFill>
                            <a:srgbClr val="222222"/>
                          </a:solidFill>
                          <a:latin typeface="Arial"/>
                        </a:rPr>
                        <a:t>0.0111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1">
                          <a:solidFill>
                            <a:srgbClr val="222222"/>
                          </a:solidFill>
                          <a:latin typeface="Arial"/>
                        </a:rPr>
                        <a:t>90.1×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1">
                          <a:solidFill>
                            <a:srgbClr val="2CA089"/>
                          </a:solidFill>
                          <a:latin typeface="Arial"/>
                        </a:rPr>
                        <a:t>Yes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/>
                      <a:r>
                        <a:rPr sz="1150" b="1">
                          <a:solidFill>
                            <a:srgbClr val="1F4E79"/>
                          </a:solidFill>
                          <a:latin typeface="Arial"/>
                        </a:rPr>
                        <a:t>wav2vec2-base-vi (95M)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1">
                          <a:solidFill>
                            <a:srgbClr val="222222"/>
                          </a:solidFill>
                          <a:latin typeface="Arial"/>
                        </a:rPr>
                        <a:t>0.0059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1">
                          <a:solidFill>
                            <a:srgbClr val="2CA089"/>
                          </a:solidFill>
                          <a:latin typeface="Arial"/>
                        </a:rPr>
                        <a:t>169.5×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1">
                          <a:solidFill>
                            <a:srgbClr val="2CA089"/>
                          </a:solidFill>
                          <a:latin typeface="Arial"/>
                        </a:rPr>
                        <a:t>Yes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/>
                      <a:r>
                        <a:rPr sz="1150" b="0">
                          <a:solidFill>
                            <a:srgbClr val="222222"/>
                          </a:solidFill>
                          <a:latin typeface="Arial"/>
                        </a:rPr>
                        <a:t>PhoWhisper-large (1.55B)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0">
                          <a:solidFill>
                            <a:srgbClr val="222222"/>
                          </a:solidFill>
                          <a:latin typeface="Arial"/>
                        </a:rPr>
                        <a:t>0.1034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0">
                          <a:solidFill>
                            <a:srgbClr val="222222"/>
                          </a:solidFill>
                          <a:latin typeface="Arial"/>
                        </a:rPr>
                        <a:t>9.7×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0">
                          <a:solidFill>
                            <a:srgbClr val="595959"/>
                          </a:solidFill>
                          <a:latin typeface="Arial"/>
                        </a:rPr>
                        <a:t>Offline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/>
                      <a:r>
                        <a:rPr sz="1150" b="0">
                          <a:solidFill>
                            <a:srgbClr val="222222"/>
                          </a:solidFill>
                          <a:latin typeface="Arial"/>
                        </a:rPr>
                        <a:t>Whisper-large-v3 (1.55B)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0">
                          <a:solidFill>
                            <a:srgbClr val="222222"/>
                          </a:solidFill>
                          <a:latin typeface="Arial"/>
                        </a:rPr>
                        <a:t>0.0903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0">
                          <a:solidFill>
                            <a:srgbClr val="222222"/>
                          </a:solidFill>
                          <a:latin typeface="Arial"/>
                        </a:rPr>
                        <a:t>11.1×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0">
                          <a:solidFill>
                            <a:srgbClr val="595959"/>
                          </a:solidFill>
                          <a:latin typeface="Arial"/>
                        </a:rPr>
                        <a:t>Offline</a:t>
                      </a:r>
                    </a:p>
                  </a:txBody>
                  <a:tcPr marL="50800" marR="50800" marT="12700" marB="127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309360" y="4160520"/>
            <a:ext cx="5440680" cy="274320"/>
          </a:xfrm>
          <a:prstGeom prst="rect">
            <a:avLst/>
          </a:prstGeom>
          <a:noFill/>
        </p:spPr>
        <p:txBody>
          <a:bodyPr wrap="square" lIns="25400" tIns="25400" rIns="25400" bIns="25400" anchor="t">
            <a:spAutoFit/>
          </a:bodyPr>
          <a:lstStyle/>
          <a:p>
            <a:r>
              <a:rPr sz="1100" b="0" i="1">
                <a:solidFill>
                  <a:srgbClr val="595959"/>
                </a:solidFill>
                <a:latin typeface="Arial"/>
              </a:rPr>
              <a:t>Table 3 — RTF &amp; throughput on 1× H100 80GB (lower RTF / higher throughput = faster).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09360" y="4572000"/>
            <a:ext cx="5440680" cy="1463040"/>
          </a:xfrm>
          <a:prstGeom prst="rect">
            <a:avLst/>
          </a:prstGeom>
          <a:noFill/>
        </p:spPr>
        <p:txBody>
          <a:bodyPr wrap="square" lIns="25400" tIns="25400" rIns="25400" bIns="25400" anchor="t">
            <a:spAutoFit/>
          </a:bodyPr>
          <a:lstStyle/>
          <a:p>
            <a:pPr marL="512064" lvl="1" indent="-219456">
              <a:spcAft>
                <a:spcPts val="400"/>
              </a:spcAft>
              <a:buFont typeface="Arial"/>
              <a:buChar char="–"/>
            </a:pPr>
            <a:r>
              <a:rPr sz="1400" b="0" i="0">
                <a:solidFill>
                  <a:srgbClr val="222222"/>
                </a:solidFill>
                <a:latin typeface="Arial"/>
              </a:rPr>
              <a:t>Bigger chunks cut streaming WER: mean 35%→21% (ChunkFormer), 44%→26% (wav2vec2).</a:t>
            </a:r>
          </a:p>
          <a:p>
            <a:pPr marL="512064" lvl="1" indent="-219456">
              <a:spcAft>
                <a:spcPts val="400"/>
              </a:spcAft>
              <a:buFont typeface="Arial"/>
              <a:buChar char="–"/>
            </a:pPr>
            <a:r>
              <a:rPr sz="1400" b="0" i="0">
                <a:solidFill>
                  <a:srgbClr val="222222"/>
                </a:solidFill>
                <a:latin typeface="Arial"/>
              </a:rPr>
              <a:t>ChunkFormer wins accuracy everywhere; wav2vec2 ~1.9× faster; big offline models ~10–17× costlier.</a:t>
            </a:r>
          </a:p>
          <a:p>
            <a:pPr marL="512064" lvl="1" indent="-219456">
              <a:spcAft>
                <a:spcPts val="400"/>
              </a:spcAft>
              <a:buFont typeface="Arial"/>
              <a:buChar char="–"/>
            </a:pPr>
            <a:r>
              <a:rPr sz="1400" b="0" i="0">
                <a:solidFill>
                  <a:srgbClr val="222222"/>
                </a:solidFill>
                <a:latin typeface="Arial"/>
              </a:rPr>
              <a:t>VLSP2020 stays &gt;50% even at 4000 ms → instability, not just latency.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199632"/>
            <a:ext cx="11274552" cy="566928"/>
          </a:xfrm>
          <a:prstGeom prst="rect">
            <a:avLst/>
          </a:prstGeom>
          <a:solidFill>
            <a:srgbClr val="EAF1F8"/>
          </a:solidFill>
          <a:ln w="12700">
            <a:solidFill>
              <a:srgbClr val="2E75B6"/>
            </a:solidFill>
          </a:ln>
        </p:spPr>
        <p:txBody>
          <a:bodyPr wrap="square" lIns="101600" tIns="25400" rIns="25400" bIns="25400" anchor="ctr">
            <a:spAutoFit/>
          </a:bodyPr>
          <a:lstStyle/>
          <a:p>
            <a:r>
              <a:rPr sz="1500" b="1" i="0">
                <a:solidFill>
                  <a:srgbClr val="C00000"/>
                </a:solidFill>
                <a:latin typeface="Arial"/>
              </a:rPr>
              <a:t>➜  </a:t>
            </a:r>
            <a:r>
              <a:rPr sz="1500" b="1" i="0">
                <a:solidFill>
                  <a:srgbClr val="222222"/>
                </a:solidFill>
                <a:latin typeface="Arial"/>
              </a:rPr>
              <a:t>No model wins both — deployment is a point on the WER × RTF × latency frontier.</a:t>
            </a:r>
          </a:p>
        </p:txBody>
      </p:sp>
    </p:spTree>
    <p:extLst>
      <p:ext uri="{BB962C8B-B14F-4D97-AF65-F5344CB8AC3E}">
        <p14:creationId xmlns:p14="http://schemas.microsoft.com/office/powerpoint/2010/main" val="1020084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307</TotalTime>
  <Words>2559</Words>
  <Application>Microsoft Macintosh PowerPoint</Application>
  <PresentationFormat>Widescreen</PresentationFormat>
  <Paragraphs>232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MOOLCHAND SHARMA</dc:creator>
  <cp:lastModifiedBy>HoaiAn Thai</cp:lastModifiedBy>
  <cp:revision>23</cp:revision>
  <dcterms:created xsi:type="dcterms:W3CDTF">2021-02-05T14:09:33Z</dcterms:created>
  <dcterms:modified xsi:type="dcterms:W3CDTF">2026-07-17T07:25:22Z</dcterms:modified>
</cp:coreProperties>
</file>